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6858000" cx="12192000"/>
  <p:notesSz cx="6858000" cy="9144000"/>
  <p:embeddedFontLst>
    <p:embeddedFont>
      <p:font typeface="Montserrat SemiBold"/>
      <p:regular r:id="rId24"/>
      <p:bold r:id="rId25"/>
      <p:italic r:id="rId26"/>
      <p:boldItalic r:id="rId27"/>
    </p:embeddedFont>
    <p:embeddedFont>
      <p:font typeface="Corbel"/>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2" roundtripDataSignature="AMtx7mg74TYBh7OOrbnapZC7bqDoUqY5h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MontserratSemiBold-regular.fntdata"/><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SemiBold-italic.fntdata"/><Relationship Id="rId25" Type="http://schemas.openxmlformats.org/officeDocument/2006/relationships/font" Target="fonts/MontserratSemiBold-bold.fntdata"/><Relationship Id="rId28" Type="http://schemas.openxmlformats.org/officeDocument/2006/relationships/font" Target="fonts/Corbel-regular.fntdata"/><Relationship Id="rId27" Type="http://schemas.openxmlformats.org/officeDocument/2006/relationships/font" Target="fonts/MontserratSemiBold-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Corbel-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Corbel-boldItalic.fntdata"/><Relationship Id="rId30" Type="http://schemas.openxmlformats.org/officeDocument/2006/relationships/font" Target="fonts/Corbel-italic.fntdata"/><Relationship Id="rId11" Type="http://schemas.openxmlformats.org/officeDocument/2006/relationships/slide" Target="slides/slide7.xml"/><Relationship Id="rId10" Type="http://schemas.openxmlformats.org/officeDocument/2006/relationships/slide" Target="slides/slide6.xml"/><Relationship Id="rId32"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0.png>
</file>

<file path=ppt/media/image11.png>
</file>

<file path=ppt/media/image12.png>
</file>

<file path=ppt/media/image13.png>
</file>

<file path=ppt/media/image2.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 name="Google Shape;5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4" name="Google Shape;124;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0" name="Google Shape;140;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9" name="Google Shape;179;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6" name="Google Shape;186;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 name="Google Shape;6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Imagine, a seemingly insignificant drop, holding so much vital information. Today, we're going to unlock the secrets within that drop.</a:t>
            </a:r>
            <a:endParaRPr/>
          </a:p>
          <a:p>
            <a:pPr indent="0" lvl="0" marL="0" rtl="0" algn="l">
              <a:spcBef>
                <a:spcPts val="0"/>
              </a:spcBef>
              <a:spcAft>
                <a:spcPts val="0"/>
              </a:spcAft>
              <a:buSzPts val="1100"/>
              <a:buNone/>
            </a:pPr>
            <a:r>
              <a:t/>
            </a:r>
            <a:endParaRPr/>
          </a:p>
          <a:p>
            <a:pPr indent="0" lvl="0" marL="0" rtl="0" algn="l">
              <a:spcBef>
                <a:spcPts val="0"/>
              </a:spcBef>
              <a:spcAft>
                <a:spcPts val="0"/>
              </a:spcAft>
              <a:buClr>
                <a:schemeClr val="dk1"/>
              </a:buClr>
              <a:buSzPts val="1100"/>
              <a:buFont typeface="Arial"/>
              <a:buNone/>
            </a:pPr>
            <a:r>
              <a:rPr lang="en-US"/>
              <a:t>In essence, we take a small sample of your blood, and then specialized equipment and trained professionals examine its components.</a:t>
            </a:r>
            <a:endParaRPr/>
          </a:p>
          <a:p>
            <a:pPr indent="0" lvl="0" marL="0" rtl="0" algn="l">
              <a:spcBef>
                <a:spcPts val="0"/>
              </a:spcBef>
              <a:spcAft>
                <a:spcPts val="0"/>
              </a:spcAft>
              <a:buClr>
                <a:schemeClr val="dk1"/>
              </a:buClr>
              <a:buSzPts val="1100"/>
              <a:buFont typeface="Arial"/>
              <a:buNone/>
            </a:pPr>
            <a:r>
              <a:rPr lang="en-US"/>
              <a:t>This isn't just about looking at red or white, it's about diving deep into the microscopic world within.</a:t>
            </a:r>
            <a:endParaRPr/>
          </a:p>
          <a:p>
            <a:pPr indent="0" lvl="0" marL="0" rtl="0" algn="l">
              <a:spcBef>
                <a:spcPts val="0"/>
              </a:spcBef>
              <a:spcAft>
                <a:spcPts val="0"/>
              </a:spcAft>
              <a:buClr>
                <a:schemeClr val="dk1"/>
              </a:buClr>
              <a:buSzPts val="1100"/>
              <a:buFont typeface="Arial"/>
              <a:buNone/>
            </a:pPr>
            <a:r>
              <a:rPr lang="en-US"/>
              <a:t>Just like a snapshot captures a specific moment in time, a blood test gives us a precise reading of what's happening inside your body at that very moment.</a:t>
            </a:r>
            <a:endParaRPr/>
          </a:p>
          <a:p>
            <a:pPr indent="0" lvl="0" marL="0" rtl="0" algn="l">
              <a:spcBef>
                <a:spcPts val="0"/>
              </a:spcBef>
              <a:spcAft>
                <a:spcPts val="0"/>
              </a:spcAft>
              <a:buSzPts val="1100"/>
              <a:buNone/>
            </a:pPr>
            <a:r>
              <a:t/>
            </a:r>
            <a:endParaRPr/>
          </a:p>
          <a:p>
            <a:pPr indent="0" lvl="0" marL="0" rtl="0" algn="l">
              <a:spcBef>
                <a:spcPts val="0"/>
              </a:spcBef>
              <a:spcAft>
                <a:spcPts val="0"/>
              </a:spcAft>
              <a:buSzPts val="1100"/>
              <a:buNone/>
            </a:pPr>
            <a:r>
              <a:rPr lang="en-US"/>
              <a:t>Our bodies are complex systems, much like a constantly flowing river. A blood test helps us understand the 'current' of that river – its speed, its composition, and any obstacles it might be encountering.</a:t>
            </a:r>
            <a:endParaRPr/>
          </a:p>
          <a:p>
            <a:pPr indent="0" lvl="0" marL="0" rtl="0" algn="l">
              <a:spcBef>
                <a:spcPts val="0"/>
              </a:spcBef>
              <a:spcAft>
                <a:spcPts val="0"/>
              </a:spcAft>
              <a:buSzPts val="1100"/>
              <a:buNone/>
            </a:pPr>
            <a:r>
              <a:t/>
            </a:r>
            <a:endParaRPr/>
          </a:p>
          <a:p>
            <a:pPr indent="0" lvl="0" marL="0" rtl="0" algn="l">
              <a:spcBef>
                <a:spcPts val="0"/>
              </a:spcBef>
              <a:spcAft>
                <a:spcPts val="0"/>
              </a:spcAft>
              <a:buSzPts val="1100"/>
              <a:buNone/>
            </a:pPr>
            <a:r>
              <a:rPr lang="en-US" sz="1100">
                <a:latin typeface="Arial"/>
                <a:ea typeface="Arial"/>
                <a:cs typeface="Arial"/>
                <a:sym typeface="Arial"/>
              </a:rPr>
              <a:t>So, why do we bother with this 'snapshot' of our internal river? Because the insights gained are incredibly valuable.</a:t>
            </a:r>
            <a:endParaRPr sz="1100">
              <a:latin typeface="Arial"/>
              <a:ea typeface="Arial"/>
              <a:cs typeface="Arial"/>
              <a:sym typeface="Arial"/>
            </a:endParaRPr>
          </a:p>
          <a:p>
            <a:pPr indent="0" lvl="0" marL="0" rtl="0" algn="l">
              <a:spcBef>
                <a:spcPts val="0"/>
              </a:spcBef>
              <a:spcAft>
                <a:spcPts val="0"/>
              </a:spcAft>
              <a:buSzPts val="1100"/>
              <a:buNone/>
            </a:pPr>
            <a:r>
              <a:rPr lang="en-US" sz="1100">
                <a:latin typeface="Arial"/>
                <a:ea typeface="Arial"/>
                <a:cs typeface="Arial"/>
                <a:sym typeface="Arial"/>
              </a:rPr>
              <a:t>For </a:t>
            </a:r>
            <a:r>
              <a:rPr b="1" lang="en-US" sz="1100">
                <a:latin typeface="Arial"/>
                <a:ea typeface="Arial"/>
                <a:cs typeface="Arial"/>
                <a:sym typeface="Arial"/>
              </a:rPr>
              <a:t>diagnosis</a:t>
            </a:r>
            <a:r>
              <a:rPr lang="en-US" sz="1100">
                <a:latin typeface="Arial"/>
                <a:ea typeface="Arial"/>
                <a:cs typeface="Arial"/>
                <a:sym typeface="Arial"/>
              </a:rPr>
              <a:t>, blood tests can confirm suspicions, identify infections, or even detect early signs of serious diseases.</a:t>
            </a:r>
            <a:endParaRPr sz="1100">
              <a:latin typeface="Arial"/>
              <a:ea typeface="Arial"/>
              <a:cs typeface="Arial"/>
              <a:sym typeface="Arial"/>
            </a:endParaRPr>
          </a:p>
          <a:p>
            <a:pPr indent="0" lvl="0" marL="0" rtl="0" algn="l">
              <a:spcBef>
                <a:spcPts val="0"/>
              </a:spcBef>
              <a:spcAft>
                <a:spcPts val="0"/>
              </a:spcAft>
              <a:buSzPts val="1100"/>
              <a:buNone/>
            </a:pPr>
            <a:r>
              <a:rPr lang="en-US" sz="1100">
                <a:latin typeface="Arial"/>
                <a:ea typeface="Arial"/>
                <a:cs typeface="Arial"/>
                <a:sym typeface="Arial"/>
              </a:rPr>
              <a:t>For </a:t>
            </a:r>
            <a:r>
              <a:rPr b="1" lang="en-US" sz="1100">
                <a:latin typeface="Arial"/>
                <a:ea typeface="Arial"/>
                <a:cs typeface="Arial"/>
                <a:sym typeface="Arial"/>
              </a:rPr>
              <a:t>monitoring</a:t>
            </a:r>
            <a:r>
              <a:rPr lang="en-US" sz="1100">
                <a:latin typeface="Arial"/>
                <a:ea typeface="Arial"/>
                <a:cs typeface="Arial"/>
                <a:sym typeface="Arial"/>
              </a:rPr>
              <a:t>, they allow doctors to see if a medication is working, if a condition is improving, or if it's getting worse, enabling them to adjust care as needed.</a:t>
            </a: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And for </a:t>
            </a:r>
            <a:r>
              <a:rPr b="1" lang="en-US" sz="1100">
                <a:latin typeface="Arial"/>
                <a:ea typeface="Arial"/>
                <a:cs typeface="Arial"/>
                <a:sym typeface="Arial"/>
              </a:rPr>
              <a:t>overall health assessment</a:t>
            </a:r>
            <a:r>
              <a:rPr lang="en-US" sz="1100">
                <a:latin typeface="Arial"/>
                <a:ea typeface="Arial"/>
                <a:cs typeface="Arial"/>
                <a:sym typeface="Arial"/>
              </a:rPr>
              <a:t>, they provide a baseline, helping you and your doctor proactively manage your health and identify any areas that might need attention, often before you even feel symptoms.</a:t>
            </a:r>
            <a:endParaRPr/>
          </a:p>
          <a:p>
            <a:pPr indent="0" lvl="0" marL="0" rtl="0" algn="l">
              <a:spcBef>
                <a:spcPts val="0"/>
              </a:spcBef>
              <a:spcAft>
                <a:spcPts val="0"/>
              </a:spcAft>
              <a:buNone/>
            </a:pPr>
            <a:r>
              <a:t/>
            </a:r>
            <a:endParaRPr/>
          </a:p>
        </p:txBody>
      </p:sp>
      <p:sp>
        <p:nvSpPr>
          <p:cNvPr id="64" name="Google Shape;64;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 name="Google Shape;72;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"Now that we understand </a:t>
            </a:r>
            <a:r>
              <a:rPr i="1" lang="en-US" sz="1100">
                <a:latin typeface="Arial"/>
                <a:ea typeface="Arial"/>
                <a:cs typeface="Arial"/>
                <a:sym typeface="Arial"/>
              </a:rPr>
              <a:t>what</a:t>
            </a:r>
            <a:r>
              <a:rPr lang="en-US" sz="1100">
                <a:latin typeface="Arial"/>
                <a:ea typeface="Arial"/>
                <a:cs typeface="Arial"/>
                <a:sym typeface="Arial"/>
              </a:rPr>
              <a:t> a blood test is and </a:t>
            </a:r>
            <a:r>
              <a:rPr i="1" lang="en-US" sz="1100">
                <a:latin typeface="Arial"/>
                <a:ea typeface="Arial"/>
                <a:cs typeface="Arial"/>
                <a:sym typeface="Arial"/>
              </a:rPr>
              <a:t>why</a:t>
            </a:r>
            <a:r>
              <a:rPr lang="en-US" sz="1100">
                <a:latin typeface="Arial"/>
                <a:ea typeface="Arial"/>
                <a:cs typeface="Arial"/>
                <a:sym typeface="Arial"/>
              </a:rPr>
              <a:t> it's so important, let's dive into what makes up this incredible fluid that flows through our veins."</a:t>
            </a:r>
            <a:endParaRPr sz="1100">
              <a:latin typeface="Arial"/>
              <a:ea typeface="Arial"/>
              <a:cs typeface="Arial"/>
              <a:sym typeface="Arial"/>
            </a:endParaRPr>
          </a:p>
          <a:p>
            <a:pPr indent="0" lvl="0" marL="0" rtl="0" algn="l">
              <a:lnSpc>
                <a:spcPct val="115000"/>
              </a:lnSpc>
              <a:spcBef>
                <a:spcPts val="1200"/>
              </a:spcBef>
              <a:spcAft>
                <a:spcPts val="0"/>
              </a:spcAft>
              <a:buSzPts val="1100"/>
              <a:buNone/>
            </a:pPr>
            <a:r>
              <a:rPr lang="en-US" sz="1100">
                <a:latin typeface="Arial"/>
                <a:ea typeface="Arial"/>
                <a:cs typeface="Arial"/>
                <a:sym typeface="Arial"/>
              </a:rPr>
              <a:t>Let’s look at various components of blood and understand about each of them.</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First, we have </a:t>
            </a:r>
            <a:r>
              <a:rPr b="1" lang="en-US" sz="1100">
                <a:latin typeface="Arial"/>
                <a:ea typeface="Arial"/>
                <a:cs typeface="Arial"/>
                <a:sym typeface="Arial"/>
              </a:rPr>
              <a:t>Plasma</a:t>
            </a:r>
            <a:r>
              <a:rPr lang="en-US" sz="1100">
                <a:latin typeface="Arial"/>
                <a:ea typeface="Arial"/>
                <a:cs typeface="Arial"/>
                <a:sym typeface="Arial"/>
              </a:rPr>
              <a:t>. Think of plasma as the 'liquid matrix' or the 'river itself' in our earlier analogy. It's the yellowish, watery part of your blood, making up over half of its volume. Plasma carries all sorts of vital things – nutrients, hormones, proteins, and waste products – transporting them throughout your body."</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Next, we have </a:t>
            </a:r>
            <a:r>
              <a:rPr b="1" lang="en-US" sz="1100">
                <a:latin typeface="Arial"/>
                <a:ea typeface="Arial"/>
                <a:cs typeface="Arial"/>
                <a:sym typeface="Arial"/>
              </a:rPr>
              <a:t>Red Blood Cells</a:t>
            </a:r>
            <a:r>
              <a:rPr lang="en-US" sz="1100">
                <a:latin typeface="Arial"/>
                <a:ea typeface="Arial"/>
                <a:cs typeface="Arial"/>
                <a:sym typeface="Arial"/>
              </a:rPr>
              <a:t>, perhaps the most recognizable component. These tiny, biconcave discs are absolutely crucial for </a:t>
            </a:r>
            <a:r>
              <a:rPr b="1" lang="en-US" sz="1100">
                <a:latin typeface="Arial"/>
                <a:ea typeface="Arial"/>
                <a:cs typeface="Arial"/>
                <a:sym typeface="Arial"/>
              </a:rPr>
              <a:t>oxygen transport</a:t>
            </a:r>
            <a:r>
              <a:rPr lang="en-US" sz="1100">
                <a:latin typeface="Arial"/>
                <a:ea typeface="Arial"/>
                <a:cs typeface="Arial"/>
                <a:sym typeface="Arial"/>
              </a:rPr>
              <a:t>. They're packed with a protein called hemoglobin, which is what gives blood its red color, and their primary job is to pick up oxygen from your lungs and deliver it to every single cell in your body. Without enough healthy red blood cells, your body simply can't get the oxygen it needs to function.</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Moving on, we have </a:t>
            </a:r>
            <a:r>
              <a:rPr b="1" lang="en-US" sz="1100">
                <a:latin typeface="Arial"/>
                <a:ea typeface="Arial"/>
                <a:cs typeface="Arial"/>
                <a:sym typeface="Arial"/>
              </a:rPr>
              <a:t>White Blood Cells</a:t>
            </a:r>
            <a:r>
              <a:rPr lang="en-US" sz="1100">
                <a:latin typeface="Arial"/>
                <a:ea typeface="Arial"/>
                <a:cs typeface="Arial"/>
                <a:sym typeface="Arial"/>
              </a:rPr>
              <a:t>. These are your body's unsung heroes, the crucial part of your </a:t>
            </a:r>
            <a:r>
              <a:rPr b="1" lang="en-US" sz="1100">
                <a:latin typeface="Arial"/>
                <a:ea typeface="Arial"/>
                <a:cs typeface="Arial"/>
                <a:sym typeface="Arial"/>
              </a:rPr>
              <a:t>immune system</a:t>
            </a:r>
            <a:r>
              <a:rPr lang="en-US" sz="1100">
                <a:latin typeface="Arial"/>
                <a:ea typeface="Arial"/>
                <a:cs typeface="Arial"/>
                <a:sym typeface="Arial"/>
              </a:rPr>
              <a:t>. Unlike red blood cells, they come in various shapes and sizes, and each type has a specific role in fighting off infections, diseases, and foreign invaders like bacteria and viruses. They are your body's internal defense force, constantly on patrol.</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Finally, we have </a:t>
            </a:r>
            <a:r>
              <a:rPr b="1" lang="en-US" sz="1100">
                <a:latin typeface="Arial"/>
                <a:ea typeface="Arial"/>
                <a:cs typeface="Arial"/>
                <a:sym typeface="Arial"/>
              </a:rPr>
              <a:t>Platelets</a:t>
            </a:r>
            <a:r>
              <a:rPr lang="en-US" sz="1100">
                <a:latin typeface="Arial"/>
                <a:ea typeface="Arial"/>
                <a:cs typeface="Arial"/>
                <a:sym typeface="Arial"/>
              </a:rPr>
              <a:t>. These aren't full cells; they're tiny cell fragments, but they play a monumental role in </a:t>
            </a:r>
            <a:r>
              <a:rPr b="1" lang="en-US" sz="1100">
                <a:latin typeface="Arial"/>
                <a:ea typeface="Arial"/>
                <a:cs typeface="Arial"/>
                <a:sym typeface="Arial"/>
              </a:rPr>
              <a:t>blood clotting</a:t>
            </a:r>
            <a:r>
              <a:rPr lang="en-US" sz="1100">
                <a:latin typeface="Arial"/>
                <a:ea typeface="Arial"/>
                <a:cs typeface="Arial"/>
                <a:sym typeface="Arial"/>
              </a:rPr>
              <a:t>. When you get a cut or an injury, platelets rush to the scene, stick together, and help form a plug, preventing excessive bleeding. They are your body's natural bandages, essential for wound healing and preventing blood loss.</a:t>
            </a:r>
            <a:endParaRPr sz="1100">
              <a:latin typeface="Arial"/>
              <a:ea typeface="Arial"/>
              <a:cs typeface="Arial"/>
              <a:sym typeface="Arial"/>
            </a:endParaRPr>
          </a:p>
          <a:p>
            <a:pPr indent="0" lvl="0" marL="0" rtl="0" algn="l">
              <a:lnSpc>
                <a:spcPct val="115000"/>
              </a:lnSpc>
              <a:spcBef>
                <a:spcPts val="1200"/>
              </a:spcBef>
              <a:spcAft>
                <a:spcPts val="0"/>
              </a:spcAft>
              <a:buSzPts val="1100"/>
              <a:buNone/>
            </a:pPr>
            <a:r>
              <a:rPr lang="en-US" sz="1100">
                <a:latin typeface="Arial"/>
                <a:ea typeface="Arial"/>
                <a:cs typeface="Arial"/>
                <a:sym typeface="Arial"/>
              </a:rPr>
              <a:t>So, why is it important to know about these individual components? </a:t>
            </a:r>
            <a:endParaRPr sz="1100">
              <a:latin typeface="Arial"/>
              <a:ea typeface="Arial"/>
              <a:cs typeface="Arial"/>
              <a:sym typeface="Arial"/>
            </a:endParaRPr>
          </a:p>
          <a:p>
            <a:pPr indent="0" lvl="0" marL="0" rtl="0" algn="l">
              <a:lnSpc>
                <a:spcPct val="115000"/>
              </a:lnSpc>
              <a:spcBef>
                <a:spcPts val="1200"/>
              </a:spcBef>
              <a:spcAft>
                <a:spcPts val="1200"/>
              </a:spcAft>
              <a:buSzPts val="1100"/>
              <a:buNone/>
            </a:pPr>
            <a:r>
              <a:rPr lang="en-US" sz="1100">
                <a:latin typeface="Arial"/>
                <a:ea typeface="Arial"/>
                <a:cs typeface="Arial"/>
                <a:sym typeface="Arial"/>
              </a:rPr>
              <a:t>Because </a:t>
            </a:r>
            <a:r>
              <a:rPr b="1" lang="en-US" sz="1100">
                <a:latin typeface="Arial"/>
                <a:ea typeface="Arial"/>
                <a:cs typeface="Arial"/>
                <a:sym typeface="Arial"/>
              </a:rPr>
              <a:t>each component offers distinct and vital health insights.</a:t>
            </a:r>
            <a:r>
              <a:rPr lang="en-US" sz="1100">
                <a:latin typeface="Arial"/>
                <a:ea typeface="Arial"/>
                <a:cs typeface="Arial"/>
                <a:sym typeface="Arial"/>
              </a:rPr>
              <a:t> A blood test doesn't just look at 'blood' as one thing; it meticulously analyzes these individual parts. By measuring the levels and characteristics of plasma, red blood cells, white blood cells, and platelets, doctors can gain incredibly detailed information about your health – detecting infections, assessing organ function, diagnosing blood disorders, and much more. They tell a unique part of your overall health story."</a:t>
            </a:r>
            <a:endParaRPr/>
          </a:p>
        </p:txBody>
      </p:sp>
      <p:sp>
        <p:nvSpPr>
          <p:cNvPr id="73" name="Google Shape;73;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 name="Google Shape;8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Now that we've understood what blood is made of, let's explore the incredible range of ways blood tests are used in healthcare. They're far more than just a routine poke; they're a versatile and powerful window into your body.</a:t>
            </a:r>
            <a:endParaRPr/>
          </a:p>
          <a:p>
            <a:pPr indent="0" lvl="0" marL="0" rtl="0" algn="l">
              <a:spcBef>
                <a:spcPts val="0"/>
              </a:spcBef>
              <a:spcAft>
                <a:spcPts val="0"/>
              </a:spcAft>
              <a:buNone/>
            </a:pPr>
            <a:r>
              <a:t/>
            </a:r>
            <a:endParaRPr/>
          </a:p>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Firstly, blood tests are an indispensable </a:t>
            </a:r>
            <a:r>
              <a:rPr b="1" lang="en-US" sz="1100">
                <a:latin typeface="Arial"/>
                <a:ea typeface="Arial"/>
                <a:cs typeface="Arial"/>
                <a:sym typeface="Arial"/>
              </a:rPr>
              <a:t>Diagnostic Tool</a:t>
            </a:r>
            <a:r>
              <a:rPr lang="en-US" sz="1100">
                <a:latin typeface="Arial"/>
                <a:ea typeface="Arial"/>
                <a:cs typeface="Arial"/>
                <a:sym typeface="Arial"/>
              </a:rPr>
              <a:t>. If you're feeling unwell, blood tests can often provide crucial clues. They help doctors in:</a:t>
            </a:r>
            <a:endParaRPr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b="1" lang="en-US" sz="1100">
                <a:latin typeface="Arial"/>
                <a:ea typeface="Arial"/>
                <a:cs typeface="Arial"/>
                <a:sym typeface="Arial"/>
              </a:rPr>
              <a:t>Detecting diseases:</a:t>
            </a:r>
            <a:r>
              <a:rPr lang="en-US" sz="1100">
                <a:latin typeface="Arial"/>
                <a:ea typeface="Arial"/>
                <a:cs typeface="Arial"/>
                <a:sym typeface="Arial"/>
              </a:rPr>
              <a:t> This includes everything from common </a:t>
            </a:r>
            <a:r>
              <a:rPr b="1" lang="en-US" sz="1100">
                <a:latin typeface="Arial"/>
                <a:ea typeface="Arial"/>
                <a:cs typeface="Arial"/>
                <a:sym typeface="Arial"/>
              </a:rPr>
              <a:t>infections</a:t>
            </a:r>
            <a:r>
              <a:rPr lang="en-US" sz="1100">
                <a:latin typeface="Arial"/>
                <a:ea typeface="Arial"/>
                <a:cs typeface="Arial"/>
                <a:sym typeface="Arial"/>
              </a:rPr>
              <a:t> like bacterial or viral illnesses, to conditions like </a:t>
            </a:r>
            <a:r>
              <a:rPr b="1" lang="en-US" sz="1100">
                <a:latin typeface="Arial"/>
                <a:ea typeface="Arial"/>
                <a:cs typeface="Arial"/>
                <a:sym typeface="Arial"/>
              </a:rPr>
              <a:t>anemia</a:t>
            </a:r>
            <a:r>
              <a:rPr lang="en-US" sz="1100">
                <a:latin typeface="Arial"/>
                <a:ea typeface="Arial"/>
                <a:cs typeface="Arial"/>
                <a:sym typeface="Arial"/>
              </a:rPr>
              <a:t> (low red blood cell count), or metabolic disorders like </a:t>
            </a:r>
            <a:r>
              <a:rPr b="1" lang="en-US" sz="1100">
                <a:latin typeface="Arial"/>
                <a:ea typeface="Arial"/>
                <a:cs typeface="Arial"/>
                <a:sym typeface="Arial"/>
              </a:rPr>
              <a:t>diabetes</a:t>
            </a:r>
            <a:r>
              <a:rPr lang="en-US" sz="1100">
                <a:latin typeface="Arial"/>
                <a:ea typeface="Arial"/>
                <a:cs typeface="Arial"/>
                <a:sym typeface="Arial"/>
              </a:rPr>
              <a:t>. They can also indicate issues with vital organs like your </a:t>
            </a:r>
            <a:r>
              <a:rPr b="1" lang="en-US" sz="1100">
                <a:latin typeface="Arial"/>
                <a:ea typeface="Arial"/>
                <a:cs typeface="Arial"/>
                <a:sym typeface="Arial"/>
              </a:rPr>
              <a:t>kidneys or liver</a:t>
            </a:r>
            <a:r>
              <a:rPr lang="en-US" sz="1100">
                <a:latin typeface="Arial"/>
                <a:ea typeface="Arial"/>
                <a:cs typeface="Arial"/>
                <a:sym typeface="Arial"/>
              </a:rPr>
              <a:t>, helping to pinpoint the cause of symptoms.</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b="1" lang="en-US" sz="1100">
                <a:latin typeface="Arial"/>
                <a:ea typeface="Arial"/>
                <a:cs typeface="Arial"/>
                <a:sym typeface="Arial"/>
              </a:rPr>
              <a:t>Identifying inflammation:</a:t>
            </a:r>
            <a:r>
              <a:rPr lang="en-US" sz="1100">
                <a:latin typeface="Arial"/>
                <a:ea typeface="Arial"/>
                <a:cs typeface="Arial"/>
                <a:sym typeface="Arial"/>
              </a:rPr>
              <a:t> Blood tests can reveal markers of inflammation in your body, which can be indicative of many underlying conditions, from autoimmune diseases to chronic infections.</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b="1" lang="en-US" sz="1100">
                <a:latin typeface="Arial"/>
                <a:ea typeface="Arial"/>
                <a:cs typeface="Arial"/>
                <a:sym typeface="Arial"/>
              </a:rPr>
              <a:t>Spotting nutrient deficiencies:</a:t>
            </a:r>
            <a:r>
              <a:rPr lang="en-US" sz="1100">
                <a:latin typeface="Arial"/>
                <a:ea typeface="Arial"/>
                <a:cs typeface="Arial"/>
                <a:sym typeface="Arial"/>
              </a:rPr>
              <a:t> For example, tests can show if you're lacking essential vitamins like B12 or minerals like iron, which can impact your energy levels and overall health</a:t>
            </a:r>
            <a:endParaRPr sz="1100">
              <a:latin typeface="Arial"/>
              <a:ea typeface="Arial"/>
              <a:cs typeface="Arial"/>
              <a:sym typeface="Arial"/>
            </a:endParaRPr>
          </a:p>
          <a:p>
            <a:pPr indent="0" lvl="0" marL="0" rtl="0" algn="l">
              <a:spcBef>
                <a:spcPts val="1200"/>
              </a:spcBef>
              <a:spcAft>
                <a:spcPts val="0"/>
              </a:spcAft>
              <a:buNone/>
            </a:pPr>
            <a:r>
              <a:t/>
            </a:r>
            <a:endParaRPr/>
          </a:p>
        </p:txBody>
      </p:sp>
      <p:sp>
        <p:nvSpPr>
          <p:cNvPr id="82" name="Google Shape;8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9" name="Google Shape;89;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0" name="Google Shape;90;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 name="Google Shape;96;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 name="Google Shape;97;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 name="Google Shape;104;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 name="Google Shape;110;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7" name="Google Shape;117;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8" name="Google Shape;118;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5" name="Shape 15"/>
        <p:cNvGrpSpPr/>
        <p:nvPr/>
      </p:nvGrpSpPr>
      <p:grpSpPr>
        <a:xfrm>
          <a:off x="0" y="0"/>
          <a:ext cx="0" cy="0"/>
          <a:chOff x="0" y="0"/>
          <a:chExt cx="0" cy="0"/>
        </a:xfrm>
      </p:grpSpPr>
      <p:pic>
        <p:nvPicPr>
          <p:cNvPr descr="Background pattern&#10;&#10;Description automatically generated" id="16" name="Google Shape;16;p21"/>
          <p:cNvPicPr preferRelativeResize="0"/>
          <p:nvPr/>
        </p:nvPicPr>
        <p:blipFill rotWithShape="1">
          <a:blip r:embed="rId2">
            <a:alphaModFix/>
          </a:blip>
          <a:srcRect b="0" l="0" r="0" t="0"/>
          <a:stretch/>
        </p:blipFill>
        <p:spPr>
          <a:xfrm>
            <a:off x="-2208" y="-4003"/>
            <a:ext cx="12196416" cy="6866006"/>
          </a:xfrm>
          <a:prstGeom prst="rect">
            <a:avLst/>
          </a:prstGeom>
          <a:noFill/>
          <a:ln>
            <a:noFill/>
          </a:ln>
        </p:spPr>
      </p:pic>
      <p:sp>
        <p:nvSpPr>
          <p:cNvPr id="17" name="Google Shape;17;p21"/>
          <p:cNvSpPr/>
          <p:nvPr/>
        </p:nvSpPr>
        <p:spPr>
          <a:xfrm>
            <a:off x="0" y="761999"/>
            <a:ext cx="9141619" cy="5334001"/>
          </a:xfrm>
          <a:prstGeom prst="rect">
            <a:avLst/>
          </a:prstGeom>
          <a:solidFill>
            <a:schemeClr val="accent1"/>
          </a:solidFill>
          <a:ln cap="flat" cmpd="sng" w="107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1"/>
          <p:cNvSpPr txBox="1"/>
          <p:nvPr>
            <p:ph type="ctrTitle"/>
          </p:nvPr>
        </p:nvSpPr>
        <p:spPr>
          <a:xfrm>
            <a:off x="873078" y="1275298"/>
            <a:ext cx="7315200" cy="325526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FFFFFF"/>
              </a:buClr>
              <a:buSzPts val="5900"/>
              <a:buFont typeface="Corbel"/>
              <a:buNone/>
              <a:defRPr sz="59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1"/>
          <p:cNvSpPr txBox="1"/>
          <p:nvPr>
            <p:ph idx="1" type="subTitle"/>
          </p:nvPr>
        </p:nvSpPr>
        <p:spPr>
          <a:xfrm>
            <a:off x="903245" y="4647096"/>
            <a:ext cx="7315200" cy="9144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200"/>
              </a:spcBef>
              <a:spcAft>
                <a:spcPts val="0"/>
              </a:spcAft>
              <a:buSzPts val="2420"/>
              <a:buNone/>
              <a:defRPr sz="2200" cap="none">
                <a:solidFill>
                  <a:srgbClr val="D8F1FB"/>
                </a:solidFill>
              </a:defRPr>
            </a:lvl1pPr>
            <a:lvl2pPr lvl="1" algn="ctr">
              <a:lnSpc>
                <a:spcPct val="90000"/>
              </a:lnSpc>
              <a:spcBef>
                <a:spcPts val="250"/>
              </a:spcBef>
              <a:spcAft>
                <a:spcPts val="0"/>
              </a:spcAft>
              <a:buSzPts val="1760"/>
              <a:buNone/>
              <a:defRPr sz="2200"/>
            </a:lvl2pPr>
            <a:lvl3pPr lvl="2" algn="ctr">
              <a:lnSpc>
                <a:spcPct val="90000"/>
              </a:lnSpc>
              <a:spcBef>
                <a:spcPts val="250"/>
              </a:spcBef>
              <a:spcAft>
                <a:spcPts val="0"/>
              </a:spcAft>
              <a:buSzPts val="2200"/>
              <a:buNone/>
              <a:defRPr sz="2200"/>
            </a:lvl3pPr>
            <a:lvl4pPr lvl="3" algn="ctr">
              <a:lnSpc>
                <a:spcPct val="90000"/>
              </a:lnSpc>
              <a:spcBef>
                <a:spcPts val="250"/>
              </a:spcBef>
              <a:spcAft>
                <a:spcPts val="0"/>
              </a:spcAft>
              <a:buSzPts val="2000"/>
              <a:buNone/>
              <a:defRPr sz="2000"/>
            </a:lvl4pPr>
            <a:lvl5pPr lvl="4" algn="ctr">
              <a:lnSpc>
                <a:spcPct val="90000"/>
              </a:lnSpc>
              <a:spcBef>
                <a:spcPts val="250"/>
              </a:spcBef>
              <a:spcAft>
                <a:spcPts val="0"/>
              </a:spcAft>
              <a:buSzPts val="2000"/>
              <a:buNone/>
              <a:defRPr sz="2000"/>
            </a:lvl5pPr>
            <a:lvl6pPr lvl="5" algn="ctr">
              <a:lnSpc>
                <a:spcPct val="90000"/>
              </a:lnSpc>
              <a:spcBef>
                <a:spcPts val="250"/>
              </a:spcBef>
              <a:spcAft>
                <a:spcPts val="0"/>
              </a:spcAft>
              <a:buSzPts val="2000"/>
              <a:buNone/>
              <a:defRPr sz="2000"/>
            </a:lvl6pPr>
            <a:lvl7pPr lvl="6" algn="ctr">
              <a:lnSpc>
                <a:spcPct val="90000"/>
              </a:lnSpc>
              <a:spcBef>
                <a:spcPts val="250"/>
              </a:spcBef>
              <a:spcAft>
                <a:spcPts val="0"/>
              </a:spcAft>
              <a:buSzPts val="2000"/>
              <a:buNone/>
              <a:defRPr sz="2000"/>
            </a:lvl7pPr>
            <a:lvl8pPr lvl="7" algn="ctr">
              <a:lnSpc>
                <a:spcPct val="90000"/>
              </a:lnSpc>
              <a:spcBef>
                <a:spcPts val="250"/>
              </a:spcBef>
              <a:spcAft>
                <a:spcPts val="0"/>
              </a:spcAft>
              <a:buSzPts val="2000"/>
              <a:buNone/>
              <a:defRPr sz="2000"/>
            </a:lvl8pPr>
            <a:lvl9pPr lvl="8" algn="ctr">
              <a:lnSpc>
                <a:spcPct val="90000"/>
              </a:lnSpc>
              <a:spcBef>
                <a:spcPts val="250"/>
              </a:spcBef>
              <a:spcAft>
                <a:spcPts val="250"/>
              </a:spcAft>
              <a:buSzPts val="2000"/>
              <a:buNone/>
              <a:defRPr sz="2000"/>
            </a:lvl9pPr>
          </a:lstStyle>
          <a:p/>
        </p:txBody>
      </p:sp>
      <p:sp>
        <p:nvSpPr>
          <p:cNvPr id="20" name="Google Shape;20;p21"/>
          <p:cNvSpPr/>
          <p:nvPr/>
        </p:nvSpPr>
        <p:spPr>
          <a:xfrm rot="5400000">
            <a:off x="8153398" y="0"/>
            <a:ext cx="4038602" cy="4038602"/>
          </a:xfrm>
          <a:custGeom>
            <a:rect b="b" l="l" r="r" t="t"/>
            <a:pathLst>
              <a:path extrusionOk="0" h="4752111" w="4752111">
                <a:moveTo>
                  <a:pt x="4752111" y="0"/>
                </a:moveTo>
                <a:cubicBezTo>
                  <a:pt x="4752111" y="1260338"/>
                  <a:pt x="4251444" y="2469056"/>
                  <a:pt x="3360250" y="3360250"/>
                </a:cubicBezTo>
                <a:cubicBezTo>
                  <a:pt x="2469056" y="4251444"/>
                  <a:pt x="1260338" y="4752111"/>
                  <a:pt x="0" y="4752111"/>
                </a:cubicBezTo>
                <a:cubicBezTo>
                  <a:pt x="1" y="3168074"/>
                  <a:pt x="1" y="1584038"/>
                  <a:pt x="2" y="1"/>
                </a:cubicBezTo>
                <a:close/>
              </a:path>
            </a:pathLst>
          </a:custGeom>
          <a:solidFill>
            <a:schemeClr val="lt1"/>
          </a:solidFill>
          <a:ln>
            <a:noFill/>
          </a:ln>
          <a:effectLst>
            <a:outerShdw blurRad="279400" sx="102000" rotWithShape="0" algn="ctr" sy="102000">
              <a:srgbClr val="000000">
                <a:alpha val="392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pic>
        <p:nvPicPr>
          <p:cNvPr descr="A close up of a logo&#10;&#10;Description automatically generated" id="21" name="Google Shape;21;p21"/>
          <p:cNvPicPr preferRelativeResize="0"/>
          <p:nvPr/>
        </p:nvPicPr>
        <p:blipFill rotWithShape="1">
          <a:blip r:embed="rId3">
            <a:alphaModFix/>
          </a:blip>
          <a:srcRect b="20029" l="27558" r="23793" t="20463"/>
          <a:stretch/>
        </p:blipFill>
        <p:spPr>
          <a:xfrm>
            <a:off x="10266144" y="435745"/>
            <a:ext cx="1372699" cy="167910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50" name="Shape 50"/>
        <p:cNvGrpSpPr/>
        <p:nvPr/>
      </p:nvGrpSpPr>
      <p:grpSpPr>
        <a:xfrm>
          <a:off x="0" y="0"/>
          <a:ext cx="0" cy="0"/>
          <a:chOff x="0" y="0"/>
          <a:chExt cx="0" cy="0"/>
        </a:xfrm>
      </p:grpSpPr>
      <p:sp>
        <p:nvSpPr>
          <p:cNvPr id="51" name="Google Shape;51;p30"/>
          <p:cNvSpPr/>
          <p:nvPr/>
        </p:nvSpPr>
        <p:spPr>
          <a:xfrm>
            <a:off x="2447925" y="2548094"/>
            <a:ext cx="7296150" cy="1761811"/>
          </a:xfrm>
          <a:prstGeom prst="roundRect">
            <a:avLst>
              <a:gd fmla="val 22073" name="adj"/>
            </a:avLst>
          </a:prstGeom>
          <a:solidFill>
            <a:schemeClr val="accent1"/>
          </a:solidFill>
          <a:ln cap="flat" cmpd="sng" w="1077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Corbel"/>
              <a:ea typeface="Corbel"/>
              <a:cs typeface="Corbel"/>
              <a:sym typeface="Corbel"/>
            </a:endParaRPr>
          </a:p>
        </p:txBody>
      </p:sp>
      <p:sp>
        <p:nvSpPr>
          <p:cNvPr id="52" name="Google Shape;52;p30"/>
          <p:cNvSpPr txBox="1"/>
          <p:nvPr/>
        </p:nvSpPr>
        <p:spPr>
          <a:xfrm>
            <a:off x="3731124" y="2771850"/>
            <a:ext cx="4729756" cy="132343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8000">
                <a:solidFill>
                  <a:schemeClr val="lt1"/>
                </a:solidFill>
                <a:latin typeface="Corbel"/>
                <a:ea typeface="Corbel"/>
                <a:cs typeface="Corbel"/>
                <a:sym typeface="Corbel"/>
              </a:rPr>
              <a:t>THANK’S</a:t>
            </a:r>
            <a:endParaRPr/>
          </a:p>
        </p:txBody>
      </p:sp>
      <p:sp>
        <p:nvSpPr>
          <p:cNvPr id="53" name="Google Shape;53;p30"/>
          <p:cNvSpPr/>
          <p:nvPr/>
        </p:nvSpPr>
        <p:spPr>
          <a:xfrm>
            <a:off x="-2" y="-1"/>
            <a:ext cx="4038602" cy="4038602"/>
          </a:xfrm>
          <a:custGeom>
            <a:rect b="b" l="l" r="r" t="t"/>
            <a:pathLst>
              <a:path extrusionOk="0" h="4752111" w="4752111">
                <a:moveTo>
                  <a:pt x="4752111" y="0"/>
                </a:moveTo>
                <a:cubicBezTo>
                  <a:pt x="4752111" y="1260338"/>
                  <a:pt x="4251444" y="2469056"/>
                  <a:pt x="3360250" y="3360250"/>
                </a:cubicBezTo>
                <a:cubicBezTo>
                  <a:pt x="2469056" y="4251444"/>
                  <a:pt x="1260338" y="4752111"/>
                  <a:pt x="0" y="4752111"/>
                </a:cubicBezTo>
                <a:cubicBezTo>
                  <a:pt x="1" y="3168074"/>
                  <a:pt x="1" y="1584038"/>
                  <a:pt x="2" y="1"/>
                </a:cubicBezTo>
                <a:close/>
              </a:path>
            </a:pathLst>
          </a:custGeom>
          <a:solidFill>
            <a:schemeClr val="lt1"/>
          </a:solidFill>
          <a:ln>
            <a:noFill/>
          </a:ln>
          <a:effectLst>
            <a:outerShdw blurRad="279400" sx="102000" rotWithShape="0" algn="ctr" sy="102000">
              <a:srgbClr val="000000">
                <a:alpha val="392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22"/>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22"/>
          <p:cNvSpPr txBox="1"/>
          <p:nvPr>
            <p:ph idx="1" type="body"/>
          </p:nvPr>
        </p:nvSpPr>
        <p:spPr>
          <a:xfrm>
            <a:off x="541712" y="1439501"/>
            <a:ext cx="10808332" cy="4519070"/>
          </a:xfrm>
          <a:prstGeom prst="rect">
            <a:avLst/>
          </a:prstGeom>
          <a:noFill/>
          <a:ln>
            <a:noFill/>
          </a:ln>
        </p:spPr>
        <p:txBody>
          <a:bodyPr anchorCtr="0" anchor="t" bIns="45700" lIns="91425" spcFirstLastPara="1" rIns="91425" wrap="square" tIns="45700">
            <a:normAutofit/>
          </a:bodyPr>
          <a:lstStyle>
            <a:lvl1pPr indent="-354330" lvl="0" marL="457200" algn="l">
              <a:lnSpc>
                <a:spcPct val="90000"/>
              </a:lnSpc>
              <a:spcBef>
                <a:spcPts val="1200"/>
              </a:spcBef>
              <a:spcAft>
                <a:spcPts val="0"/>
              </a:spcAft>
              <a:buSzPts val="1980"/>
              <a:buChar char="•"/>
              <a:defRPr/>
            </a:lvl1pPr>
            <a:lvl2pPr indent="-320040" lvl="1" marL="914400" algn="l">
              <a:lnSpc>
                <a:spcPct val="90000"/>
              </a:lnSpc>
              <a:spcBef>
                <a:spcPts val="250"/>
              </a:spcBef>
              <a:spcAft>
                <a:spcPts val="0"/>
              </a:spcAft>
              <a:buSzPts val="1440"/>
              <a:buChar char="▪"/>
              <a:defRPr/>
            </a:lvl2pPr>
            <a:lvl3pPr indent="-342900" lvl="2" marL="1371600" algn="l">
              <a:lnSpc>
                <a:spcPct val="90000"/>
              </a:lnSpc>
              <a:spcBef>
                <a:spcPts val="250"/>
              </a:spcBef>
              <a:spcAft>
                <a:spcPts val="0"/>
              </a:spcAft>
              <a:buSzPts val="1800"/>
              <a:buChar char="●"/>
              <a:defRPr/>
            </a:lvl3pPr>
            <a:lvl4pPr indent="-342900" lvl="3" marL="1828800" algn="l">
              <a:lnSpc>
                <a:spcPct val="90000"/>
              </a:lnSpc>
              <a:spcBef>
                <a:spcPts val="250"/>
              </a:spcBef>
              <a:spcAft>
                <a:spcPts val="0"/>
              </a:spcAft>
              <a:buSzPts val="1800"/>
              <a:buChar char="●"/>
              <a:defRPr/>
            </a:lvl4pPr>
            <a:lvl5pPr indent="-342900" lvl="4" marL="2286000" algn="l">
              <a:lnSpc>
                <a:spcPct val="90000"/>
              </a:lnSpc>
              <a:spcBef>
                <a:spcPts val="250"/>
              </a:spcBef>
              <a:spcAft>
                <a:spcPts val="0"/>
              </a:spcAft>
              <a:buSzPts val="1800"/>
              <a:buChar char="●"/>
              <a:defRPr/>
            </a:lvl5pPr>
            <a:lvl6pPr indent="-342900" lvl="5" marL="2743200" algn="l">
              <a:lnSpc>
                <a:spcPct val="90000"/>
              </a:lnSpc>
              <a:spcBef>
                <a:spcPts val="250"/>
              </a:spcBef>
              <a:spcAft>
                <a:spcPts val="0"/>
              </a:spcAft>
              <a:buSzPts val="1800"/>
              <a:buChar char="●"/>
              <a:defRPr/>
            </a:lvl6pPr>
            <a:lvl7pPr indent="-342900" lvl="6" marL="3200400" algn="l">
              <a:lnSpc>
                <a:spcPct val="90000"/>
              </a:lnSpc>
              <a:spcBef>
                <a:spcPts val="250"/>
              </a:spcBef>
              <a:spcAft>
                <a:spcPts val="0"/>
              </a:spcAft>
              <a:buSzPts val="1800"/>
              <a:buChar char="●"/>
              <a:defRPr/>
            </a:lvl7pPr>
            <a:lvl8pPr indent="-342900" lvl="7" marL="3657600" algn="l">
              <a:lnSpc>
                <a:spcPct val="90000"/>
              </a:lnSpc>
              <a:spcBef>
                <a:spcPts val="250"/>
              </a:spcBef>
              <a:spcAft>
                <a:spcPts val="0"/>
              </a:spcAft>
              <a:buSzPts val="1800"/>
              <a:buChar char="●"/>
              <a:defRPr/>
            </a:lvl8pPr>
            <a:lvl9pPr indent="-342900" lvl="8" marL="4114800" algn="l">
              <a:lnSpc>
                <a:spcPct val="90000"/>
              </a:lnSpc>
              <a:spcBef>
                <a:spcPts val="250"/>
              </a:spcBef>
              <a:spcAft>
                <a:spcPts val="250"/>
              </a:spcAft>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25" name="Shape 25"/>
        <p:cNvGrpSpPr/>
        <p:nvPr/>
      </p:nvGrpSpPr>
      <p:grpSpPr>
        <a:xfrm>
          <a:off x="0" y="0"/>
          <a:ext cx="0" cy="0"/>
          <a:chOff x="0" y="0"/>
          <a:chExt cx="0" cy="0"/>
        </a:xfrm>
      </p:grpSpPr>
      <p:sp>
        <p:nvSpPr>
          <p:cNvPr id="26" name="Google Shape;26;p23"/>
          <p:cNvSpPr/>
          <p:nvPr/>
        </p:nvSpPr>
        <p:spPr>
          <a:xfrm>
            <a:off x="2447925" y="2548094"/>
            <a:ext cx="7296150" cy="1761811"/>
          </a:xfrm>
          <a:prstGeom prst="roundRect">
            <a:avLst>
              <a:gd fmla="val 22073"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27" name="Google Shape;27;p23"/>
          <p:cNvSpPr txBox="1"/>
          <p:nvPr/>
        </p:nvSpPr>
        <p:spPr>
          <a:xfrm>
            <a:off x="2679044" y="2771850"/>
            <a:ext cx="6833923" cy="132343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8000" u="none" cap="none" strike="noStrike">
                <a:solidFill>
                  <a:schemeClr val="lt1"/>
                </a:solidFill>
                <a:latin typeface="Corbel"/>
                <a:ea typeface="Corbel"/>
                <a:cs typeface="Corbel"/>
                <a:sym typeface="Corbel"/>
              </a:rPr>
              <a:t>Time for Q/A </a:t>
            </a:r>
            <a:endParaRPr/>
          </a:p>
        </p:txBody>
      </p:sp>
      <p:sp>
        <p:nvSpPr>
          <p:cNvPr id="28" name="Google Shape;28;p23"/>
          <p:cNvSpPr/>
          <p:nvPr/>
        </p:nvSpPr>
        <p:spPr>
          <a:xfrm>
            <a:off x="-2" y="-1"/>
            <a:ext cx="4038602" cy="4038602"/>
          </a:xfrm>
          <a:custGeom>
            <a:rect b="b" l="l" r="r" t="t"/>
            <a:pathLst>
              <a:path extrusionOk="0" h="4752111" w="4752111">
                <a:moveTo>
                  <a:pt x="4752111" y="0"/>
                </a:moveTo>
                <a:cubicBezTo>
                  <a:pt x="4752111" y="1260338"/>
                  <a:pt x="4251444" y="2469056"/>
                  <a:pt x="3360250" y="3360250"/>
                </a:cubicBezTo>
                <a:cubicBezTo>
                  <a:pt x="2469056" y="4251444"/>
                  <a:pt x="1260338" y="4752111"/>
                  <a:pt x="0" y="4752111"/>
                </a:cubicBezTo>
                <a:cubicBezTo>
                  <a:pt x="1" y="3168074"/>
                  <a:pt x="1" y="1584038"/>
                  <a:pt x="2" y="1"/>
                </a:cubicBezTo>
                <a:close/>
              </a:path>
            </a:pathLst>
          </a:custGeom>
          <a:solidFill>
            <a:schemeClr val="lt1"/>
          </a:solidFill>
          <a:ln>
            <a:noFill/>
          </a:ln>
          <a:effectLst>
            <a:outerShdw blurRad="279400" sx="102000" rotWithShape="0" algn="ctr" sy="102000">
              <a:srgbClr val="000000">
                <a:alpha val="392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29" name="Google Shape;29;p23"/>
          <p:cNvSpPr txBox="1"/>
          <p:nvPr/>
        </p:nvSpPr>
        <p:spPr>
          <a:xfrm>
            <a:off x="11548533" y="-462844"/>
            <a:ext cx="18473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orbel"/>
              <a:ea typeface="Corbel"/>
              <a:cs typeface="Corbel"/>
              <a:sym typeface="Corbe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 name="Shape 30"/>
        <p:cNvGrpSpPr/>
        <p:nvPr/>
      </p:nvGrpSpPr>
      <p:grpSpPr>
        <a:xfrm>
          <a:off x="0" y="0"/>
          <a:ext cx="0" cy="0"/>
          <a:chOff x="0" y="0"/>
          <a:chExt cx="0" cy="0"/>
        </a:xfrm>
      </p:grpSpPr>
      <p:sp>
        <p:nvSpPr>
          <p:cNvPr id="31" name="Google Shape;31;p24"/>
          <p:cNvSpPr txBox="1"/>
          <p:nvPr>
            <p:ph type="title"/>
          </p:nvPr>
        </p:nvSpPr>
        <p:spPr>
          <a:xfrm>
            <a:off x="497711" y="1458410"/>
            <a:ext cx="10801147" cy="3558289"/>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595959"/>
              </a:buClr>
              <a:buSzPts val="5900"/>
              <a:buFont typeface="Corbel"/>
              <a:buNone/>
              <a:defRPr b="0" sz="5900">
                <a:solidFill>
                  <a:srgbClr val="59595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24"/>
          <p:cNvSpPr txBox="1"/>
          <p:nvPr>
            <p:ph idx="1" type="body"/>
          </p:nvPr>
        </p:nvSpPr>
        <p:spPr>
          <a:xfrm>
            <a:off x="515999" y="5135571"/>
            <a:ext cx="10801147" cy="9144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2420"/>
              <a:buNone/>
              <a:defRPr sz="2200" cap="none">
                <a:solidFill>
                  <a:srgbClr val="595959"/>
                </a:solidFill>
              </a:defRPr>
            </a:lvl1pPr>
            <a:lvl2pPr indent="-228600" lvl="1" marL="914400" algn="l">
              <a:lnSpc>
                <a:spcPct val="90000"/>
              </a:lnSpc>
              <a:spcBef>
                <a:spcPts val="250"/>
              </a:spcBef>
              <a:spcAft>
                <a:spcPts val="0"/>
              </a:spcAft>
              <a:buSzPts val="1440"/>
              <a:buNone/>
              <a:defRPr sz="1800">
                <a:solidFill>
                  <a:srgbClr val="888888"/>
                </a:solidFill>
              </a:defRPr>
            </a:lvl2pPr>
            <a:lvl3pPr indent="-228600" lvl="2" marL="1371600" algn="l">
              <a:lnSpc>
                <a:spcPct val="90000"/>
              </a:lnSpc>
              <a:spcBef>
                <a:spcPts val="250"/>
              </a:spcBef>
              <a:spcAft>
                <a:spcPts val="0"/>
              </a:spcAft>
              <a:buSzPts val="1600"/>
              <a:buNone/>
              <a:defRPr sz="1600">
                <a:solidFill>
                  <a:srgbClr val="888888"/>
                </a:solidFill>
              </a:defRPr>
            </a:lvl3pPr>
            <a:lvl4pPr indent="-228600" lvl="3" marL="1828800" algn="l">
              <a:lnSpc>
                <a:spcPct val="90000"/>
              </a:lnSpc>
              <a:spcBef>
                <a:spcPts val="250"/>
              </a:spcBef>
              <a:spcAft>
                <a:spcPts val="0"/>
              </a:spcAft>
              <a:buSzPts val="1400"/>
              <a:buNone/>
              <a:defRPr sz="1400">
                <a:solidFill>
                  <a:srgbClr val="888888"/>
                </a:solidFill>
              </a:defRPr>
            </a:lvl4pPr>
            <a:lvl5pPr indent="-228600" lvl="4" marL="2286000" algn="l">
              <a:lnSpc>
                <a:spcPct val="90000"/>
              </a:lnSpc>
              <a:spcBef>
                <a:spcPts val="250"/>
              </a:spcBef>
              <a:spcAft>
                <a:spcPts val="0"/>
              </a:spcAft>
              <a:buSzPts val="1400"/>
              <a:buNone/>
              <a:defRPr sz="1400">
                <a:solidFill>
                  <a:srgbClr val="888888"/>
                </a:solidFill>
              </a:defRPr>
            </a:lvl5pPr>
            <a:lvl6pPr indent="-228600" lvl="5" marL="2743200" algn="l">
              <a:lnSpc>
                <a:spcPct val="90000"/>
              </a:lnSpc>
              <a:spcBef>
                <a:spcPts val="250"/>
              </a:spcBef>
              <a:spcAft>
                <a:spcPts val="0"/>
              </a:spcAft>
              <a:buSzPts val="1400"/>
              <a:buNone/>
              <a:defRPr sz="1400">
                <a:solidFill>
                  <a:srgbClr val="888888"/>
                </a:solidFill>
              </a:defRPr>
            </a:lvl6pPr>
            <a:lvl7pPr indent="-228600" lvl="6" marL="3200400" algn="l">
              <a:lnSpc>
                <a:spcPct val="90000"/>
              </a:lnSpc>
              <a:spcBef>
                <a:spcPts val="250"/>
              </a:spcBef>
              <a:spcAft>
                <a:spcPts val="0"/>
              </a:spcAft>
              <a:buSzPts val="1400"/>
              <a:buNone/>
              <a:defRPr sz="1400">
                <a:solidFill>
                  <a:srgbClr val="888888"/>
                </a:solidFill>
              </a:defRPr>
            </a:lvl7pPr>
            <a:lvl8pPr indent="-228600" lvl="7" marL="3657600" algn="l">
              <a:lnSpc>
                <a:spcPct val="90000"/>
              </a:lnSpc>
              <a:spcBef>
                <a:spcPts val="250"/>
              </a:spcBef>
              <a:spcAft>
                <a:spcPts val="0"/>
              </a:spcAft>
              <a:buSzPts val="1400"/>
              <a:buNone/>
              <a:defRPr sz="1400">
                <a:solidFill>
                  <a:srgbClr val="888888"/>
                </a:solidFill>
              </a:defRPr>
            </a:lvl8pPr>
            <a:lvl9pPr indent="-228600" lvl="8" marL="4114800" algn="l">
              <a:lnSpc>
                <a:spcPct val="90000"/>
              </a:lnSpc>
              <a:spcBef>
                <a:spcPts val="250"/>
              </a:spcBef>
              <a:spcAft>
                <a:spcPts val="250"/>
              </a:spcAft>
              <a:buSzPts val="1400"/>
              <a:buNone/>
              <a:defRPr sz="1400">
                <a:solidFill>
                  <a:srgbClr val="888888"/>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3" name="Shape 33"/>
        <p:cNvGrpSpPr/>
        <p:nvPr/>
      </p:nvGrpSpPr>
      <p:grpSpPr>
        <a:xfrm>
          <a:off x="0" y="0"/>
          <a:ext cx="0" cy="0"/>
          <a:chOff x="0" y="0"/>
          <a:chExt cx="0" cy="0"/>
        </a:xfrm>
      </p:grpSpPr>
      <p:sp>
        <p:nvSpPr>
          <p:cNvPr id="34" name="Google Shape;34;p25"/>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5"/>
          <p:cNvSpPr txBox="1"/>
          <p:nvPr>
            <p:ph idx="1" type="body"/>
          </p:nvPr>
        </p:nvSpPr>
        <p:spPr>
          <a:xfrm>
            <a:off x="4153962" y="1483130"/>
            <a:ext cx="7343493" cy="4601183"/>
          </a:xfrm>
          <a:prstGeom prst="rect">
            <a:avLst/>
          </a:prstGeom>
          <a:noFill/>
          <a:ln>
            <a:noFill/>
          </a:ln>
        </p:spPr>
        <p:txBody>
          <a:bodyPr anchorCtr="0" anchor="t" bIns="45700" lIns="91425" spcFirstLastPara="1" rIns="91425" wrap="square" tIns="45700">
            <a:normAutofit/>
          </a:bodyPr>
          <a:lstStyle>
            <a:lvl1pPr indent="-368300" lvl="0" marL="457200" algn="l">
              <a:lnSpc>
                <a:spcPct val="90000"/>
              </a:lnSpc>
              <a:spcBef>
                <a:spcPts val="1200"/>
              </a:spcBef>
              <a:spcAft>
                <a:spcPts val="0"/>
              </a:spcAft>
              <a:buSzPts val="2200"/>
              <a:buChar char="•"/>
              <a:defRPr sz="2000"/>
            </a:lvl1pPr>
            <a:lvl2pPr indent="-320040" lvl="1" marL="914400" algn="l">
              <a:lnSpc>
                <a:spcPct val="90000"/>
              </a:lnSpc>
              <a:spcBef>
                <a:spcPts val="250"/>
              </a:spcBef>
              <a:spcAft>
                <a:spcPts val="0"/>
              </a:spcAft>
              <a:buSzPts val="1440"/>
              <a:buChar char="▪"/>
              <a:defRPr sz="1800"/>
            </a:lvl2pPr>
            <a:lvl3pPr indent="-330200" lvl="2" marL="1371600" algn="l">
              <a:lnSpc>
                <a:spcPct val="90000"/>
              </a:lnSpc>
              <a:spcBef>
                <a:spcPts val="250"/>
              </a:spcBef>
              <a:spcAft>
                <a:spcPts val="0"/>
              </a:spcAft>
              <a:buSzPts val="1600"/>
              <a:buChar char="●"/>
              <a:defRPr sz="1600"/>
            </a:lvl3pPr>
            <a:lvl4pPr indent="-317500" lvl="3" marL="1828800" algn="l">
              <a:lnSpc>
                <a:spcPct val="90000"/>
              </a:lnSpc>
              <a:spcBef>
                <a:spcPts val="250"/>
              </a:spcBef>
              <a:spcAft>
                <a:spcPts val="0"/>
              </a:spcAft>
              <a:buSzPts val="1400"/>
              <a:buChar char="●"/>
              <a:defRPr sz="1400"/>
            </a:lvl4pPr>
            <a:lvl5pPr indent="-317500" lvl="4" marL="2286000" algn="l">
              <a:lnSpc>
                <a:spcPct val="90000"/>
              </a:lnSpc>
              <a:spcBef>
                <a:spcPts val="250"/>
              </a:spcBef>
              <a:spcAft>
                <a:spcPts val="0"/>
              </a:spcAft>
              <a:buSzPts val="1400"/>
              <a:buChar char="●"/>
              <a:defRPr sz="1400"/>
            </a:lvl5pPr>
            <a:lvl6pPr indent="-317500" lvl="5" marL="2743200" algn="l">
              <a:lnSpc>
                <a:spcPct val="90000"/>
              </a:lnSpc>
              <a:spcBef>
                <a:spcPts val="250"/>
              </a:spcBef>
              <a:spcAft>
                <a:spcPts val="0"/>
              </a:spcAft>
              <a:buSzPts val="1400"/>
              <a:buChar char="●"/>
              <a:defRPr sz="1400"/>
            </a:lvl6pPr>
            <a:lvl7pPr indent="-317500" lvl="6" marL="3200400" algn="l">
              <a:lnSpc>
                <a:spcPct val="90000"/>
              </a:lnSpc>
              <a:spcBef>
                <a:spcPts val="250"/>
              </a:spcBef>
              <a:spcAft>
                <a:spcPts val="0"/>
              </a:spcAft>
              <a:buSzPts val="1400"/>
              <a:buChar char="●"/>
              <a:defRPr sz="1400"/>
            </a:lvl7pPr>
            <a:lvl8pPr indent="-317500" lvl="7" marL="3657600" algn="l">
              <a:lnSpc>
                <a:spcPct val="90000"/>
              </a:lnSpc>
              <a:spcBef>
                <a:spcPts val="250"/>
              </a:spcBef>
              <a:spcAft>
                <a:spcPts val="0"/>
              </a:spcAft>
              <a:buSzPts val="1400"/>
              <a:buChar char="●"/>
              <a:defRPr sz="1400"/>
            </a:lvl8pPr>
            <a:lvl9pPr indent="-317500" lvl="8" marL="4114800" algn="l">
              <a:lnSpc>
                <a:spcPct val="90000"/>
              </a:lnSpc>
              <a:spcBef>
                <a:spcPts val="250"/>
              </a:spcBef>
              <a:spcAft>
                <a:spcPts val="250"/>
              </a:spcAft>
              <a:buSzPts val="1400"/>
              <a:buChar char="●"/>
              <a:defRPr sz="1400"/>
            </a:lvl9pPr>
          </a:lstStyle>
          <a:p/>
        </p:txBody>
      </p:sp>
      <p:sp>
        <p:nvSpPr>
          <p:cNvPr id="36" name="Google Shape;36;p25"/>
          <p:cNvSpPr txBox="1"/>
          <p:nvPr>
            <p:ph idx="2" type="body"/>
          </p:nvPr>
        </p:nvSpPr>
        <p:spPr>
          <a:xfrm>
            <a:off x="376136" y="1483130"/>
            <a:ext cx="3474720" cy="4601183"/>
          </a:xfrm>
          <a:prstGeom prst="rect">
            <a:avLst/>
          </a:prstGeom>
          <a:noFill/>
          <a:ln>
            <a:noFill/>
          </a:ln>
        </p:spPr>
        <p:txBody>
          <a:bodyPr anchorCtr="0" anchor="t" bIns="45700" lIns="91425" spcFirstLastPara="1" rIns="91425" wrap="square" tIns="45700">
            <a:normAutofit/>
          </a:bodyPr>
          <a:lstStyle>
            <a:lvl1pPr indent="-368300" lvl="0" marL="457200" algn="l">
              <a:lnSpc>
                <a:spcPct val="90000"/>
              </a:lnSpc>
              <a:spcBef>
                <a:spcPts val="1200"/>
              </a:spcBef>
              <a:spcAft>
                <a:spcPts val="0"/>
              </a:spcAft>
              <a:buSzPts val="2200"/>
              <a:buChar char="•"/>
              <a:defRPr sz="2000"/>
            </a:lvl1pPr>
            <a:lvl2pPr indent="-320040" lvl="1" marL="914400" algn="l">
              <a:lnSpc>
                <a:spcPct val="90000"/>
              </a:lnSpc>
              <a:spcBef>
                <a:spcPts val="250"/>
              </a:spcBef>
              <a:spcAft>
                <a:spcPts val="0"/>
              </a:spcAft>
              <a:buSzPts val="1440"/>
              <a:buChar char="▪"/>
              <a:defRPr sz="1800"/>
            </a:lvl2pPr>
            <a:lvl3pPr indent="-330200" lvl="2" marL="1371600" algn="l">
              <a:lnSpc>
                <a:spcPct val="90000"/>
              </a:lnSpc>
              <a:spcBef>
                <a:spcPts val="250"/>
              </a:spcBef>
              <a:spcAft>
                <a:spcPts val="0"/>
              </a:spcAft>
              <a:buSzPts val="1600"/>
              <a:buChar char="●"/>
              <a:defRPr sz="1600"/>
            </a:lvl3pPr>
            <a:lvl4pPr indent="-317500" lvl="3" marL="1828800" algn="l">
              <a:lnSpc>
                <a:spcPct val="90000"/>
              </a:lnSpc>
              <a:spcBef>
                <a:spcPts val="250"/>
              </a:spcBef>
              <a:spcAft>
                <a:spcPts val="0"/>
              </a:spcAft>
              <a:buSzPts val="1400"/>
              <a:buChar char="●"/>
              <a:defRPr sz="1400"/>
            </a:lvl4pPr>
            <a:lvl5pPr indent="-317500" lvl="4" marL="2286000" algn="l">
              <a:lnSpc>
                <a:spcPct val="90000"/>
              </a:lnSpc>
              <a:spcBef>
                <a:spcPts val="250"/>
              </a:spcBef>
              <a:spcAft>
                <a:spcPts val="0"/>
              </a:spcAft>
              <a:buSzPts val="1400"/>
              <a:buChar char="●"/>
              <a:defRPr sz="1400"/>
            </a:lvl5pPr>
            <a:lvl6pPr indent="-317500" lvl="5" marL="2743200" algn="l">
              <a:lnSpc>
                <a:spcPct val="90000"/>
              </a:lnSpc>
              <a:spcBef>
                <a:spcPts val="250"/>
              </a:spcBef>
              <a:spcAft>
                <a:spcPts val="0"/>
              </a:spcAft>
              <a:buSzPts val="1400"/>
              <a:buChar char="●"/>
              <a:defRPr sz="1400"/>
            </a:lvl6pPr>
            <a:lvl7pPr indent="-317500" lvl="6" marL="3200400" algn="l">
              <a:lnSpc>
                <a:spcPct val="90000"/>
              </a:lnSpc>
              <a:spcBef>
                <a:spcPts val="250"/>
              </a:spcBef>
              <a:spcAft>
                <a:spcPts val="0"/>
              </a:spcAft>
              <a:buSzPts val="1400"/>
              <a:buChar char="●"/>
              <a:defRPr sz="1400"/>
            </a:lvl7pPr>
            <a:lvl8pPr indent="-317500" lvl="7" marL="3657600" algn="l">
              <a:lnSpc>
                <a:spcPct val="90000"/>
              </a:lnSpc>
              <a:spcBef>
                <a:spcPts val="250"/>
              </a:spcBef>
              <a:spcAft>
                <a:spcPts val="0"/>
              </a:spcAft>
              <a:buSzPts val="1400"/>
              <a:buChar char="●"/>
              <a:defRPr sz="1400"/>
            </a:lvl8pPr>
            <a:lvl9pPr indent="-317500" lvl="8" marL="4114800" algn="l">
              <a:lnSpc>
                <a:spcPct val="90000"/>
              </a:lnSpc>
              <a:spcBef>
                <a:spcPts val="250"/>
              </a:spcBef>
              <a:spcAft>
                <a:spcPts val="250"/>
              </a:spcAft>
              <a:buSzPts val="1400"/>
              <a:buChar char="●"/>
              <a:defRPr sz="14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37" name="Shape 37"/>
        <p:cNvGrpSpPr/>
        <p:nvPr/>
      </p:nvGrpSpPr>
      <p:grpSpPr>
        <a:xfrm>
          <a:off x="0" y="0"/>
          <a:ext cx="0" cy="0"/>
          <a:chOff x="0" y="0"/>
          <a:chExt cx="0" cy="0"/>
        </a:xfrm>
      </p:grpSpPr>
      <p:sp>
        <p:nvSpPr>
          <p:cNvPr id="38" name="Google Shape;38;p26"/>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26"/>
          <p:cNvSpPr txBox="1"/>
          <p:nvPr>
            <p:ph idx="1" type="body"/>
          </p:nvPr>
        </p:nvSpPr>
        <p:spPr>
          <a:xfrm>
            <a:off x="6096000" y="1255079"/>
            <a:ext cx="4861810" cy="80772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0"/>
              </a:spcBef>
              <a:spcAft>
                <a:spcPts val="0"/>
              </a:spcAft>
              <a:buSzPts val="2200"/>
              <a:buNone/>
              <a:defRPr b="1" sz="2000">
                <a:solidFill>
                  <a:srgbClr val="595959"/>
                </a:solidFill>
              </a:defRPr>
            </a:lvl1pPr>
            <a:lvl2pPr indent="-228600" lvl="1" marL="914400" algn="l">
              <a:lnSpc>
                <a:spcPct val="90000"/>
              </a:lnSpc>
              <a:spcBef>
                <a:spcPts val="250"/>
              </a:spcBef>
              <a:spcAft>
                <a:spcPts val="0"/>
              </a:spcAft>
              <a:buSzPts val="1600"/>
              <a:buNone/>
              <a:defRPr b="1" sz="2000"/>
            </a:lvl2pPr>
            <a:lvl3pPr indent="-228600" lvl="2" marL="1371600" algn="l">
              <a:lnSpc>
                <a:spcPct val="90000"/>
              </a:lnSpc>
              <a:spcBef>
                <a:spcPts val="250"/>
              </a:spcBef>
              <a:spcAft>
                <a:spcPts val="0"/>
              </a:spcAft>
              <a:buSzPts val="1800"/>
              <a:buNone/>
              <a:defRPr b="1" sz="1800"/>
            </a:lvl3pPr>
            <a:lvl4pPr indent="-228600" lvl="3" marL="1828800" algn="l">
              <a:lnSpc>
                <a:spcPct val="90000"/>
              </a:lnSpc>
              <a:spcBef>
                <a:spcPts val="250"/>
              </a:spcBef>
              <a:spcAft>
                <a:spcPts val="0"/>
              </a:spcAft>
              <a:buSzPts val="1600"/>
              <a:buNone/>
              <a:defRPr b="1" sz="1600"/>
            </a:lvl4pPr>
            <a:lvl5pPr indent="-228600" lvl="4" marL="2286000" algn="l">
              <a:lnSpc>
                <a:spcPct val="90000"/>
              </a:lnSpc>
              <a:spcBef>
                <a:spcPts val="250"/>
              </a:spcBef>
              <a:spcAft>
                <a:spcPts val="0"/>
              </a:spcAft>
              <a:buSzPts val="1600"/>
              <a:buNone/>
              <a:defRPr b="1" sz="1600"/>
            </a:lvl5pPr>
            <a:lvl6pPr indent="-228600" lvl="5" marL="2743200" algn="l">
              <a:lnSpc>
                <a:spcPct val="90000"/>
              </a:lnSpc>
              <a:spcBef>
                <a:spcPts val="250"/>
              </a:spcBef>
              <a:spcAft>
                <a:spcPts val="0"/>
              </a:spcAft>
              <a:buSzPts val="1600"/>
              <a:buNone/>
              <a:defRPr b="1" sz="1600"/>
            </a:lvl6pPr>
            <a:lvl7pPr indent="-228600" lvl="6" marL="3200400" algn="l">
              <a:lnSpc>
                <a:spcPct val="90000"/>
              </a:lnSpc>
              <a:spcBef>
                <a:spcPts val="250"/>
              </a:spcBef>
              <a:spcAft>
                <a:spcPts val="0"/>
              </a:spcAft>
              <a:buSzPts val="1600"/>
              <a:buNone/>
              <a:defRPr b="1" sz="1600"/>
            </a:lvl7pPr>
            <a:lvl8pPr indent="-228600" lvl="7" marL="3657600" algn="l">
              <a:lnSpc>
                <a:spcPct val="90000"/>
              </a:lnSpc>
              <a:spcBef>
                <a:spcPts val="250"/>
              </a:spcBef>
              <a:spcAft>
                <a:spcPts val="0"/>
              </a:spcAft>
              <a:buSzPts val="1600"/>
              <a:buNone/>
              <a:defRPr b="1" sz="1600"/>
            </a:lvl8pPr>
            <a:lvl9pPr indent="-228600" lvl="8" marL="4114800" algn="l">
              <a:lnSpc>
                <a:spcPct val="90000"/>
              </a:lnSpc>
              <a:spcBef>
                <a:spcPts val="250"/>
              </a:spcBef>
              <a:spcAft>
                <a:spcPts val="250"/>
              </a:spcAft>
              <a:buSzPts val="1600"/>
              <a:buNone/>
              <a:defRPr b="1" sz="1600"/>
            </a:lvl9pPr>
          </a:lstStyle>
          <a:p/>
        </p:txBody>
      </p:sp>
      <p:sp>
        <p:nvSpPr>
          <p:cNvPr id="40" name="Google Shape;40;p26"/>
          <p:cNvSpPr txBox="1"/>
          <p:nvPr>
            <p:ph idx="2" type="body"/>
          </p:nvPr>
        </p:nvSpPr>
        <p:spPr>
          <a:xfrm>
            <a:off x="6096000" y="2162429"/>
            <a:ext cx="4861810" cy="4023360"/>
          </a:xfrm>
          <a:prstGeom prst="rect">
            <a:avLst/>
          </a:prstGeom>
          <a:noFill/>
          <a:ln>
            <a:noFill/>
          </a:ln>
        </p:spPr>
        <p:txBody>
          <a:bodyPr anchorCtr="0" anchor="t" bIns="45700" lIns="91425" spcFirstLastPara="1" rIns="91425" wrap="square" tIns="45700">
            <a:normAutofit/>
          </a:bodyPr>
          <a:lstStyle>
            <a:lvl1pPr indent="-368300" lvl="0" marL="457200" algn="l">
              <a:lnSpc>
                <a:spcPct val="90000"/>
              </a:lnSpc>
              <a:spcBef>
                <a:spcPts val="1200"/>
              </a:spcBef>
              <a:spcAft>
                <a:spcPts val="0"/>
              </a:spcAft>
              <a:buSzPts val="2200"/>
              <a:buChar char="•"/>
              <a:defRPr sz="2000"/>
            </a:lvl1pPr>
            <a:lvl2pPr indent="-320040" lvl="1" marL="914400" algn="l">
              <a:lnSpc>
                <a:spcPct val="90000"/>
              </a:lnSpc>
              <a:spcBef>
                <a:spcPts val="250"/>
              </a:spcBef>
              <a:spcAft>
                <a:spcPts val="0"/>
              </a:spcAft>
              <a:buSzPts val="1440"/>
              <a:buChar char="▪"/>
              <a:defRPr sz="1800"/>
            </a:lvl2pPr>
            <a:lvl3pPr indent="-330200" lvl="2" marL="1371600" algn="l">
              <a:lnSpc>
                <a:spcPct val="90000"/>
              </a:lnSpc>
              <a:spcBef>
                <a:spcPts val="250"/>
              </a:spcBef>
              <a:spcAft>
                <a:spcPts val="0"/>
              </a:spcAft>
              <a:buSzPts val="1600"/>
              <a:buChar char="●"/>
              <a:defRPr sz="1600"/>
            </a:lvl3pPr>
            <a:lvl4pPr indent="-317500" lvl="3" marL="1828800" algn="l">
              <a:lnSpc>
                <a:spcPct val="90000"/>
              </a:lnSpc>
              <a:spcBef>
                <a:spcPts val="250"/>
              </a:spcBef>
              <a:spcAft>
                <a:spcPts val="0"/>
              </a:spcAft>
              <a:buSzPts val="1400"/>
              <a:buChar char="●"/>
              <a:defRPr sz="1400"/>
            </a:lvl4pPr>
            <a:lvl5pPr indent="-317500" lvl="4" marL="2286000" algn="l">
              <a:lnSpc>
                <a:spcPct val="90000"/>
              </a:lnSpc>
              <a:spcBef>
                <a:spcPts val="250"/>
              </a:spcBef>
              <a:spcAft>
                <a:spcPts val="0"/>
              </a:spcAft>
              <a:buSzPts val="1400"/>
              <a:buChar char="●"/>
              <a:defRPr sz="1400"/>
            </a:lvl5pPr>
            <a:lvl6pPr indent="-317500" lvl="5" marL="2743200" algn="l">
              <a:lnSpc>
                <a:spcPct val="90000"/>
              </a:lnSpc>
              <a:spcBef>
                <a:spcPts val="250"/>
              </a:spcBef>
              <a:spcAft>
                <a:spcPts val="0"/>
              </a:spcAft>
              <a:buSzPts val="1400"/>
              <a:buChar char="●"/>
              <a:defRPr sz="1400"/>
            </a:lvl6pPr>
            <a:lvl7pPr indent="-317500" lvl="6" marL="3200400" algn="l">
              <a:lnSpc>
                <a:spcPct val="90000"/>
              </a:lnSpc>
              <a:spcBef>
                <a:spcPts val="250"/>
              </a:spcBef>
              <a:spcAft>
                <a:spcPts val="0"/>
              </a:spcAft>
              <a:buSzPts val="1400"/>
              <a:buChar char="●"/>
              <a:defRPr sz="1400"/>
            </a:lvl7pPr>
            <a:lvl8pPr indent="-317500" lvl="7" marL="3657600" algn="l">
              <a:lnSpc>
                <a:spcPct val="90000"/>
              </a:lnSpc>
              <a:spcBef>
                <a:spcPts val="250"/>
              </a:spcBef>
              <a:spcAft>
                <a:spcPts val="0"/>
              </a:spcAft>
              <a:buSzPts val="1400"/>
              <a:buChar char="●"/>
              <a:defRPr sz="1400"/>
            </a:lvl8pPr>
            <a:lvl9pPr indent="-317500" lvl="8" marL="4114800" algn="l">
              <a:lnSpc>
                <a:spcPct val="90000"/>
              </a:lnSpc>
              <a:spcBef>
                <a:spcPts val="250"/>
              </a:spcBef>
              <a:spcAft>
                <a:spcPts val="250"/>
              </a:spcAft>
              <a:buSzPts val="1400"/>
              <a:buChar char="●"/>
              <a:defRPr sz="1400"/>
            </a:lvl9pPr>
          </a:lstStyle>
          <a:p/>
        </p:txBody>
      </p:sp>
      <p:sp>
        <p:nvSpPr>
          <p:cNvPr id="41" name="Google Shape;41;p26"/>
          <p:cNvSpPr txBox="1"/>
          <p:nvPr>
            <p:ph idx="3" type="body"/>
          </p:nvPr>
        </p:nvSpPr>
        <p:spPr>
          <a:xfrm>
            <a:off x="919398" y="1255079"/>
            <a:ext cx="4861810" cy="80772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0"/>
              </a:spcBef>
              <a:spcAft>
                <a:spcPts val="0"/>
              </a:spcAft>
              <a:buSzPts val="2200"/>
              <a:buNone/>
              <a:defRPr b="1" sz="2000">
                <a:solidFill>
                  <a:srgbClr val="595959"/>
                </a:solidFill>
              </a:defRPr>
            </a:lvl1pPr>
            <a:lvl2pPr indent="-228600" lvl="1" marL="914400" algn="l">
              <a:lnSpc>
                <a:spcPct val="90000"/>
              </a:lnSpc>
              <a:spcBef>
                <a:spcPts val="250"/>
              </a:spcBef>
              <a:spcAft>
                <a:spcPts val="0"/>
              </a:spcAft>
              <a:buSzPts val="1600"/>
              <a:buNone/>
              <a:defRPr b="1" sz="2000"/>
            </a:lvl2pPr>
            <a:lvl3pPr indent="-228600" lvl="2" marL="1371600" algn="l">
              <a:lnSpc>
                <a:spcPct val="90000"/>
              </a:lnSpc>
              <a:spcBef>
                <a:spcPts val="250"/>
              </a:spcBef>
              <a:spcAft>
                <a:spcPts val="0"/>
              </a:spcAft>
              <a:buSzPts val="1800"/>
              <a:buNone/>
              <a:defRPr b="1" sz="1800"/>
            </a:lvl3pPr>
            <a:lvl4pPr indent="-228600" lvl="3" marL="1828800" algn="l">
              <a:lnSpc>
                <a:spcPct val="90000"/>
              </a:lnSpc>
              <a:spcBef>
                <a:spcPts val="250"/>
              </a:spcBef>
              <a:spcAft>
                <a:spcPts val="0"/>
              </a:spcAft>
              <a:buSzPts val="1600"/>
              <a:buNone/>
              <a:defRPr b="1" sz="1600"/>
            </a:lvl4pPr>
            <a:lvl5pPr indent="-228600" lvl="4" marL="2286000" algn="l">
              <a:lnSpc>
                <a:spcPct val="90000"/>
              </a:lnSpc>
              <a:spcBef>
                <a:spcPts val="250"/>
              </a:spcBef>
              <a:spcAft>
                <a:spcPts val="0"/>
              </a:spcAft>
              <a:buSzPts val="1600"/>
              <a:buNone/>
              <a:defRPr b="1" sz="1600"/>
            </a:lvl5pPr>
            <a:lvl6pPr indent="-228600" lvl="5" marL="2743200" algn="l">
              <a:lnSpc>
                <a:spcPct val="90000"/>
              </a:lnSpc>
              <a:spcBef>
                <a:spcPts val="250"/>
              </a:spcBef>
              <a:spcAft>
                <a:spcPts val="0"/>
              </a:spcAft>
              <a:buSzPts val="1600"/>
              <a:buNone/>
              <a:defRPr b="1" sz="1600"/>
            </a:lvl6pPr>
            <a:lvl7pPr indent="-228600" lvl="6" marL="3200400" algn="l">
              <a:lnSpc>
                <a:spcPct val="90000"/>
              </a:lnSpc>
              <a:spcBef>
                <a:spcPts val="250"/>
              </a:spcBef>
              <a:spcAft>
                <a:spcPts val="0"/>
              </a:spcAft>
              <a:buSzPts val="1600"/>
              <a:buNone/>
              <a:defRPr b="1" sz="1600"/>
            </a:lvl7pPr>
            <a:lvl8pPr indent="-228600" lvl="7" marL="3657600" algn="l">
              <a:lnSpc>
                <a:spcPct val="90000"/>
              </a:lnSpc>
              <a:spcBef>
                <a:spcPts val="250"/>
              </a:spcBef>
              <a:spcAft>
                <a:spcPts val="0"/>
              </a:spcAft>
              <a:buSzPts val="1600"/>
              <a:buNone/>
              <a:defRPr b="1" sz="1600"/>
            </a:lvl8pPr>
            <a:lvl9pPr indent="-228600" lvl="8" marL="4114800" algn="l">
              <a:lnSpc>
                <a:spcPct val="90000"/>
              </a:lnSpc>
              <a:spcBef>
                <a:spcPts val="250"/>
              </a:spcBef>
              <a:spcAft>
                <a:spcPts val="250"/>
              </a:spcAft>
              <a:buSzPts val="1600"/>
              <a:buNone/>
              <a:defRPr b="1" sz="1600"/>
            </a:lvl9pPr>
          </a:lstStyle>
          <a:p/>
        </p:txBody>
      </p:sp>
      <p:sp>
        <p:nvSpPr>
          <p:cNvPr id="42" name="Google Shape;42;p26"/>
          <p:cNvSpPr txBox="1"/>
          <p:nvPr>
            <p:ph idx="4" type="body"/>
          </p:nvPr>
        </p:nvSpPr>
        <p:spPr>
          <a:xfrm>
            <a:off x="919398" y="2162429"/>
            <a:ext cx="4861810" cy="4023360"/>
          </a:xfrm>
          <a:prstGeom prst="rect">
            <a:avLst/>
          </a:prstGeom>
          <a:noFill/>
          <a:ln>
            <a:noFill/>
          </a:ln>
        </p:spPr>
        <p:txBody>
          <a:bodyPr anchorCtr="0" anchor="t" bIns="45700" lIns="91425" spcFirstLastPara="1" rIns="91425" wrap="square" tIns="45700">
            <a:normAutofit/>
          </a:bodyPr>
          <a:lstStyle>
            <a:lvl1pPr indent="-368300" lvl="0" marL="457200" algn="l">
              <a:lnSpc>
                <a:spcPct val="90000"/>
              </a:lnSpc>
              <a:spcBef>
                <a:spcPts val="1200"/>
              </a:spcBef>
              <a:spcAft>
                <a:spcPts val="0"/>
              </a:spcAft>
              <a:buSzPts val="2200"/>
              <a:buChar char="•"/>
              <a:defRPr sz="2000"/>
            </a:lvl1pPr>
            <a:lvl2pPr indent="-320040" lvl="1" marL="914400" algn="l">
              <a:lnSpc>
                <a:spcPct val="90000"/>
              </a:lnSpc>
              <a:spcBef>
                <a:spcPts val="250"/>
              </a:spcBef>
              <a:spcAft>
                <a:spcPts val="0"/>
              </a:spcAft>
              <a:buSzPts val="1440"/>
              <a:buChar char="▪"/>
              <a:defRPr sz="1800"/>
            </a:lvl2pPr>
            <a:lvl3pPr indent="-330200" lvl="2" marL="1371600" algn="l">
              <a:lnSpc>
                <a:spcPct val="90000"/>
              </a:lnSpc>
              <a:spcBef>
                <a:spcPts val="250"/>
              </a:spcBef>
              <a:spcAft>
                <a:spcPts val="0"/>
              </a:spcAft>
              <a:buSzPts val="1600"/>
              <a:buChar char="●"/>
              <a:defRPr sz="1600"/>
            </a:lvl3pPr>
            <a:lvl4pPr indent="-317500" lvl="3" marL="1828800" algn="l">
              <a:lnSpc>
                <a:spcPct val="90000"/>
              </a:lnSpc>
              <a:spcBef>
                <a:spcPts val="250"/>
              </a:spcBef>
              <a:spcAft>
                <a:spcPts val="0"/>
              </a:spcAft>
              <a:buSzPts val="1400"/>
              <a:buChar char="●"/>
              <a:defRPr sz="1400"/>
            </a:lvl4pPr>
            <a:lvl5pPr indent="-317500" lvl="4" marL="2286000" algn="l">
              <a:lnSpc>
                <a:spcPct val="90000"/>
              </a:lnSpc>
              <a:spcBef>
                <a:spcPts val="250"/>
              </a:spcBef>
              <a:spcAft>
                <a:spcPts val="0"/>
              </a:spcAft>
              <a:buSzPts val="1400"/>
              <a:buChar char="●"/>
              <a:defRPr sz="1400"/>
            </a:lvl5pPr>
            <a:lvl6pPr indent="-317500" lvl="5" marL="2743200" algn="l">
              <a:lnSpc>
                <a:spcPct val="90000"/>
              </a:lnSpc>
              <a:spcBef>
                <a:spcPts val="250"/>
              </a:spcBef>
              <a:spcAft>
                <a:spcPts val="0"/>
              </a:spcAft>
              <a:buSzPts val="1400"/>
              <a:buChar char="●"/>
              <a:defRPr sz="1400"/>
            </a:lvl6pPr>
            <a:lvl7pPr indent="-317500" lvl="6" marL="3200400" algn="l">
              <a:lnSpc>
                <a:spcPct val="90000"/>
              </a:lnSpc>
              <a:spcBef>
                <a:spcPts val="250"/>
              </a:spcBef>
              <a:spcAft>
                <a:spcPts val="0"/>
              </a:spcAft>
              <a:buSzPts val="1400"/>
              <a:buChar char="●"/>
              <a:defRPr sz="1400"/>
            </a:lvl7pPr>
            <a:lvl8pPr indent="-317500" lvl="7" marL="3657600" algn="l">
              <a:lnSpc>
                <a:spcPct val="90000"/>
              </a:lnSpc>
              <a:spcBef>
                <a:spcPts val="250"/>
              </a:spcBef>
              <a:spcAft>
                <a:spcPts val="0"/>
              </a:spcAft>
              <a:buSzPts val="1400"/>
              <a:buChar char="●"/>
              <a:defRPr sz="1400"/>
            </a:lvl8pPr>
            <a:lvl9pPr indent="-317500" lvl="8" marL="4114800" algn="l">
              <a:lnSpc>
                <a:spcPct val="90000"/>
              </a:lnSpc>
              <a:spcBef>
                <a:spcPts val="250"/>
              </a:spcBef>
              <a:spcAft>
                <a:spcPts val="250"/>
              </a:spcAft>
              <a:buSzPts val="1400"/>
              <a:buChar char="●"/>
              <a:defRPr sz="14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27"/>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45" name="Shape 4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6" name="Shape 46"/>
        <p:cNvGrpSpPr/>
        <p:nvPr/>
      </p:nvGrpSpPr>
      <p:grpSpPr>
        <a:xfrm>
          <a:off x="0" y="0"/>
          <a:ext cx="0" cy="0"/>
          <a:chOff x="0" y="0"/>
          <a:chExt cx="0" cy="0"/>
        </a:xfrm>
      </p:grpSpPr>
      <p:sp>
        <p:nvSpPr>
          <p:cNvPr id="47" name="Google Shape;47;p29"/>
          <p:cNvSpPr txBox="1"/>
          <p:nvPr>
            <p:ph type="title"/>
          </p:nvPr>
        </p:nvSpPr>
        <p:spPr>
          <a:xfrm>
            <a:off x="674076" y="1374494"/>
            <a:ext cx="2834640" cy="237744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3200"/>
              <a:buFont typeface="Corbel"/>
              <a:buNone/>
              <a:defRPr b="1" sz="32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29"/>
          <p:cNvSpPr txBox="1"/>
          <p:nvPr>
            <p:ph idx="1" type="body"/>
          </p:nvPr>
        </p:nvSpPr>
        <p:spPr>
          <a:xfrm>
            <a:off x="3869268" y="1374494"/>
            <a:ext cx="7128037" cy="4673166"/>
          </a:xfrm>
          <a:prstGeom prst="rect">
            <a:avLst/>
          </a:prstGeom>
          <a:noFill/>
          <a:ln>
            <a:noFill/>
          </a:ln>
        </p:spPr>
        <p:txBody>
          <a:bodyPr anchorCtr="0" anchor="t" bIns="45700" lIns="91425" spcFirstLastPara="1" rIns="91425" wrap="square" tIns="45700">
            <a:normAutofit/>
          </a:bodyPr>
          <a:lstStyle>
            <a:lvl1pPr indent="-396240" lvl="0" marL="457200" algn="l">
              <a:lnSpc>
                <a:spcPct val="90000"/>
              </a:lnSpc>
              <a:spcBef>
                <a:spcPts val="1200"/>
              </a:spcBef>
              <a:spcAft>
                <a:spcPts val="0"/>
              </a:spcAft>
              <a:buSzPts val="2640"/>
              <a:buChar char="•"/>
              <a:defRPr sz="2400"/>
            </a:lvl1pPr>
            <a:lvl2pPr indent="-330200" lvl="1" marL="914400" algn="l">
              <a:lnSpc>
                <a:spcPct val="90000"/>
              </a:lnSpc>
              <a:spcBef>
                <a:spcPts val="250"/>
              </a:spcBef>
              <a:spcAft>
                <a:spcPts val="0"/>
              </a:spcAft>
              <a:buSzPts val="1600"/>
              <a:buChar char="▪"/>
              <a:defRPr sz="2000"/>
            </a:lvl2pPr>
            <a:lvl3pPr indent="-342900" lvl="2" marL="1371600" algn="l">
              <a:lnSpc>
                <a:spcPct val="90000"/>
              </a:lnSpc>
              <a:spcBef>
                <a:spcPts val="250"/>
              </a:spcBef>
              <a:spcAft>
                <a:spcPts val="0"/>
              </a:spcAft>
              <a:buSzPts val="1800"/>
              <a:buChar char="●"/>
              <a:defRPr sz="1800"/>
            </a:lvl3pPr>
            <a:lvl4pPr indent="-330200" lvl="3" marL="1828800" algn="l">
              <a:lnSpc>
                <a:spcPct val="90000"/>
              </a:lnSpc>
              <a:spcBef>
                <a:spcPts val="250"/>
              </a:spcBef>
              <a:spcAft>
                <a:spcPts val="0"/>
              </a:spcAft>
              <a:buSzPts val="1600"/>
              <a:buChar char="●"/>
              <a:defRPr sz="1600"/>
            </a:lvl4pPr>
            <a:lvl5pPr indent="-330200" lvl="4" marL="2286000" algn="l">
              <a:lnSpc>
                <a:spcPct val="90000"/>
              </a:lnSpc>
              <a:spcBef>
                <a:spcPts val="250"/>
              </a:spcBef>
              <a:spcAft>
                <a:spcPts val="0"/>
              </a:spcAft>
              <a:buSzPts val="1600"/>
              <a:buChar char="●"/>
              <a:defRPr sz="1600"/>
            </a:lvl5pPr>
            <a:lvl6pPr indent="-317500" lvl="5" marL="2743200" algn="l">
              <a:lnSpc>
                <a:spcPct val="90000"/>
              </a:lnSpc>
              <a:spcBef>
                <a:spcPts val="250"/>
              </a:spcBef>
              <a:spcAft>
                <a:spcPts val="0"/>
              </a:spcAft>
              <a:buSzPts val="1400"/>
              <a:buChar char="●"/>
              <a:defRPr sz="1400"/>
            </a:lvl6pPr>
            <a:lvl7pPr indent="-317500" lvl="6" marL="3200400" algn="l">
              <a:lnSpc>
                <a:spcPct val="90000"/>
              </a:lnSpc>
              <a:spcBef>
                <a:spcPts val="250"/>
              </a:spcBef>
              <a:spcAft>
                <a:spcPts val="0"/>
              </a:spcAft>
              <a:buSzPts val="1400"/>
              <a:buChar char="●"/>
              <a:defRPr sz="1400"/>
            </a:lvl7pPr>
            <a:lvl8pPr indent="-317500" lvl="7" marL="3657600" algn="l">
              <a:lnSpc>
                <a:spcPct val="90000"/>
              </a:lnSpc>
              <a:spcBef>
                <a:spcPts val="250"/>
              </a:spcBef>
              <a:spcAft>
                <a:spcPts val="0"/>
              </a:spcAft>
              <a:buSzPts val="1400"/>
              <a:buChar char="●"/>
              <a:defRPr sz="1400"/>
            </a:lvl8pPr>
            <a:lvl9pPr indent="-317500" lvl="8" marL="4114800" algn="l">
              <a:lnSpc>
                <a:spcPct val="90000"/>
              </a:lnSpc>
              <a:spcBef>
                <a:spcPts val="250"/>
              </a:spcBef>
              <a:spcAft>
                <a:spcPts val="250"/>
              </a:spcAft>
              <a:buSzPts val="1400"/>
              <a:buChar char="●"/>
              <a:defRPr sz="1400"/>
            </a:lvl9pPr>
          </a:lstStyle>
          <a:p/>
        </p:txBody>
      </p:sp>
      <p:sp>
        <p:nvSpPr>
          <p:cNvPr id="49" name="Google Shape;49;p29"/>
          <p:cNvSpPr txBox="1"/>
          <p:nvPr>
            <p:ph idx="2" type="body"/>
          </p:nvPr>
        </p:nvSpPr>
        <p:spPr>
          <a:xfrm>
            <a:off x="674076" y="3725670"/>
            <a:ext cx="2834640" cy="232199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200"/>
              </a:spcBef>
              <a:spcAft>
                <a:spcPts val="0"/>
              </a:spcAft>
              <a:buSzPts val="1540"/>
              <a:buNone/>
              <a:defRPr sz="1400">
                <a:solidFill>
                  <a:schemeClr val="dk1"/>
                </a:solidFill>
              </a:defRPr>
            </a:lvl1pPr>
            <a:lvl2pPr indent="-228600" lvl="1" marL="914400" algn="l">
              <a:lnSpc>
                <a:spcPct val="90000"/>
              </a:lnSpc>
              <a:spcBef>
                <a:spcPts val="250"/>
              </a:spcBef>
              <a:spcAft>
                <a:spcPts val="0"/>
              </a:spcAft>
              <a:buSzPts val="960"/>
              <a:buNone/>
              <a:defRPr sz="1200"/>
            </a:lvl2pPr>
            <a:lvl3pPr indent="-228600" lvl="2" marL="1371600" algn="l">
              <a:lnSpc>
                <a:spcPct val="90000"/>
              </a:lnSpc>
              <a:spcBef>
                <a:spcPts val="250"/>
              </a:spcBef>
              <a:spcAft>
                <a:spcPts val="0"/>
              </a:spcAft>
              <a:buSzPts val="1000"/>
              <a:buNone/>
              <a:defRPr sz="1000"/>
            </a:lvl3pPr>
            <a:lvl4pPr indent="-228600" lvl="3" marL="1828800" algn="l">
              <a:lnSpc>
                <a:spcPct val="90000"/>
              </a:lnSpc>
              <a:spcBef>
                <a:spcPts val="250"/>
              </a:spcBef>
              <a:spcAft>
                <a:spcPts val="0"/>
              </a:spcAft>
              <a:buSzPts val="900"/>
              <a:buNone/>
              <a:defRPr sz="900"/>
            </a:lvl4pPr>
            <a:lvl5pPr indent="-228600" lvl="4" marL="2286000" algn="l">
              <a:lnSpc>
                <a:spcPct val="90000"/>
              </a:lnSpc>
              <a:spcBef>
                <a:spcPts val="250"/>
              </a:spcBef>
              <a:spcAft>
                <a:spcPts val="0"/>
              </a:spcAft>
              <a:buSzPts val="900"/>
              <a:buNone/>
              <a:defRPr sz="900"/>
            </a:lvl5pPr>
            <a:lvl6pPr indent="-228600" lvl="5" marL="2743200" algn="l">
              <a:lnSpc>
                <a:spcPct val="90000"/>
              </a:lnSpc>
              <a:spcBef>
                <a:spcPts val="250"/>
              </a:spcBef>
              <a:spcAft>
                <a:spcPts val="0"/>
              </a:spcAft>
              <a:buSzPts val="900"/>
              <a:buNone/>
              <a:defRPr sz="900"/>
            </a:lvl6pPr>
            <a:lvl7pPr indent="-228600" lvl="6" marL="3200400" algn="l">
              <a:lnSpc>
                <a:spcPct val="90000"/>
              </a:lnSpc>
              <a:spcBef>
                <a:spcPts val="250"/>
              </a:spcBef>
              <a:spcAft>
                <a:spcPts val="0"/>
              </a:spcAft>
              <a:buSzPts val="900"/>
              <a:buNone/>
              <a:defRPr sz="900"/>
            </a:lvl7pPr>
            <a:lvl8pPr indent="-228600" lvl="7" marL="3657600" algn="l">
              <a:lnSpc>
                <a:spcPct val="90000"/>
              </a:lnSpc>
              <a:spcBef>
                <a:spcPts val="250"/>
              </a:spcBef>
              <a:spcAft>
                <a:spcPts val="0"/>
              </a:spcAft>
              <a:buSzPts val="900"/>
              <a:buNone/>
              <a:defRPr sz="900"/>
            </a:lvl8pPr>
            <a:lvl9pPr indent="-228600" lvl="8" marL="4114800" algn="l">
              <a:lnSpc>
                <a:spcPct val="90000"/>
              </a:lnSpc>
              <a:spcBef>
                <a:spcPts val="250"/>
              </a:spcBef>
              <a:spcAft>
                <a:spcPts val="250"/>
              </a:spcAft>
              <a:buSzPts val="900"/>
              <a:buNone/>
              <a:defRPr sz="9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theme" Target="../theme/theme2.xml"/><Relationship Id="rId12" Type="http://schemas.openxmlformats.org/officeDocument/2006/relationships/slideLayout" Target="../slideLayouts/slideLayout10.xml"/><Relationship Id="rId1" Type="http://schemas.openxmlformats.org/officeDocument/2006/relationships/image" Target="../media/image4.jp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descr="Background pattern&#10;&#10;Description automatically generated" id="10" name="Google Shape;10;p20"/>
          <p:cNvPicPr preferRelativeResize="0"/>
          <p:nvPr/>
        </p:nvPicPr>
        <p:blipFill rotWithShape="1">
          <a:blip r:embed="rId1">
            <a:alphaModFix/>
          </a:blip>
          <a:srcRect b="0" l="0" r="0" t="0"/>
          <a:stretch/>
        </p:blipFill>
        <p:spPr>
          <a:xfrm>
            <a:off x="-2208" y="-4003"/>
            <a:ext cx="12196416" cy="6866006"/>
          </a:xfrm>
          <a:prstGeom prst="rect">
            <a:avLst/>
          </a:prstGeom>
          <a:noFill/>
          <a:ln>
            <a:noFill/>
          </a:ln>
        </p:spPr>
      </p:pic>
      <p:sp>
        <p:nvSpPr>
          <p:cNvPr id="11" name="Google Shape;11;p20"/>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3600"/>
              <a:buFont typeface="Corbel"/>
              <a:buNone/>
              <a:defRPr b="1" i="0" sz="3600" u="none" cap="none" strike="noStrike">
                <a:solidFill>
                  <a:schemeClr val="dk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20"/>
          <p:cNvSpPr txBox="1"/>
          <p:nvPr>
            <p:ph idx="1" type="body"/>
          </p:nvPr>
        </p:nvSpPr>
        <p:spPr>
          <a:xfrm>
            <a:off x="541712" y="1439501"/>
            <a:ext cx="10808332" cy="4519070"/>
          </a:xfrm>
          <a:prstGeom prst="rect">
            <a:avLst/>
          </a:prstGeom>
          <a:noFill/>
          <a:ln>
            <a:noFill/>
          </a:ln>
        </p:spPr>
        <p:txBody>
          <a:bodyPr anchorCtr="0" anchor="t" bIns="45700" lIns="91425" spcFirstLastPara="1" rIns="91425" wrap="square" tIns="45700">
            <a:normAutofit/>
          </a:bodyPr>
          <a:lstStyle>
            <a:lvl1pPr indent="-424180" lvl="0" marL="457200" marR="0" rtl="0" algn="l">
              <a:lnSpc>
                <a:spcPct val="90000"/>
              </a:lnSpc>
              <a:spcBef>
                <a:spcPts val="1200"/>
              </a:spcBef>
              <a:spcAft>
                <a:spcPts val="0"/>
              </a:spcAft>
              <a:buClr>
                <a:schemeClr val="accent1"/>
              </a:buClr>
              <a:buSzPts val="3080"/>
              <a:buFont typeface="Arial"/>
              <a:buChar char="•"/>
              <a:defRPr b="0" i="0" sz="2800" u="none" cap="none" strike="noStrike">
                <a:solidFill>
                  <a:schemeClr val="dk1"/>
                </a:solidFill>
                <a:latin typeface="Corbel"/>
                <a:ea typeface="Corbel"/>
                <a:cs typeface="Corbel"/>
                <a:sym typeface="Corbel"/>
              </a:defRPr>
            </a:lvl1pPr>
            <a:lvl2pPr indent="-350519" lvl="1" marL="914400" marR="0" rtl="0" algn="l">
              <a:lnSpc>
                <a:spcPct val="90000"/>
              </a:lnSpc>
              <a:spcBef>
                <a:spcPts val="250"/>
              </a:spcBef>
              <a:spcAft>
                <a:spcPts val="0"/>
              </a:spcAft>
              <a:buClr>
                <a:schemeClr val="accent1"/>
              </a:buClr>
              <a:buSzPts val="1920"/>
              <a:buFont typeface="Noto Sans Symbols"/>
              <a:buChar char="▪"/>
              <a:defRPr b="0" i="0" sz="2400" u="none" cap="none" strike="noStrike">
                <a:solidFill>
                  <a:schemeClr val="dk1"/>
                </a:solidFill>
                <a:latin typeface="Corbel"/>
                <a:ea typeface="Corbel"/>
                <a:cs typeface="Corbel"/>
                <a:sym typeface="Corbel"/>
              </a:defRPr>
            </a:lvl2pPr>
            <a:lvl3pPr indent="-355600" lvl="2" marL="1371600" marR="0" rtl="0" algn="l">
              <a:lnSpc>
                <a:spcPct val="90000"/>
              </a:lnSpc>
              <a:spcBef>
                <a:spcPts val="250"/>
              </a:spcBef>
              <a:spcAft>
                <a:spcPts val="0"/>
              </a:spcAft>
              <a:buClr>
                <a:schemeClr val="accent1"/>
              </a:buClr>
              <a:buSzPts val="2000"/>
              <a:buFont typeface="Noto Sans Symbols"/>
              <a:buChar char="●"/>
              <a:defRPr b="0" i="0" sz="2000" u="none" cap="none" strike="noStrike">
                <a:solidFill>
                  <a:schemeClr val="dk1"/>
                </a:solidFill>
                <a:latin typeface="Corbel"/>
                <a:ea typeface="Corbel"/>
                <a:cs typeface="Corbel"/>
                <a:sym typeface="Corbel"/>
              </a:defRPr>
            </a:lvl3pPr>
            <a:lvl4pPr indent="-342900" lvl="3" marL="1828800" marR="0" rtl="0" algn="l">
              <a:lnSpc>
                <a:spcPct val="90000"/>
              </a:lnSpc>
              <a:spcBef>
                <a:spcPts val="250"/>
              </a:spcBef>
              <a:spcAft>
                <a:spcPts val="0"/>
              </a:spcAft>
              <a:buClr>
                <a:schemeClr val="accent1"/>
              </a:buClr>
              <a:buSzPts val="1800"/>
              <a:buFont typeface="Noto Sans Symbols"/>
              <a:buChar char="●"/>
              <a:defRPr b="0" i="0" sz="1800" u="none" cap="none" strike="noStrike">
                <a:solidFill>
                  <a:schemeClr val="dk1"/>
                </a:solidFill>
                <a:latin typeface="Corbel"/>
                <a:ea typeface="Corbel"/>
                <a:cs typeface="Corbel"/>
                <a:sym typeface="Corbel"/>
              </a:defRPr>
            </a:lvl4pPr>
            <a:lvl5pPr indent="-342900" lvl="4" marL="2286000" marR="0" rtl="0" algn="l">
              <a:lnSpc>
                <a:spcPct val="90000"/>
              </a:lnSpc>
              <a:spcBef>
                <a:spcPts val="250"/>
              </a:spcBef>
              <a:spcAft>
                <a:spcPts val="0"/>
              </a:spcAft>
              <a:buClr>
                <a:schemeClr val="accent1"/>
              </a:buClr>
              <a:buSzPts val="1800"/>
              <a:buFont typeface="Noto Sans Symbols"/>
              <a:buChar char="●"/>
              <a:defRPr b="0" i="0" sz="1800" u="none" cap="none" strike="noStrike">
                <a:solidFill>
                  <a:schemeClr val="dk1"/>
                </a:solidFill>
                <a:latin typeface="Corbel"/>
                <a:ea typeface="Corbel"/>
                <a:cs typeface="Corbel"/>
                <a:sym typeface="Corbel"/>
              </a:defRPr>
            </a:lvl5pPr>
            <a:lvl6pPr indent="-317500" lvl="5" marL="2743200" marR="0" rtl="0" algn="l">
              <a:lnSpc>
                <a:spcPct val="90000"/>
              </a:lnSpc>
              <a:spcBef>
                <a:spcPts val="250"/>
              </a:spcBef>
              <a:spcAft>
                <a:spcPts val="0"/>
              </a:spcAft>
              <a:buClr>
                <a:schemeClr val="accent1"/>
              </a:buClr>
              <a:buSzPts val="1400"/>
              <a:buFont typeface="Noto Sans Symbols"/>
              <a:buChar char="●"/>
              <a:defRPr b="0" i="0" sz="1400" u="none" cap="none" strike="noStrike">
                <a:solidFill>
                  <a:srgbClr val="595959"/>
                </a:solidFill>
                <a:latin typeface="Corbel"/>
                <a:ea typeface="Corbel"/>
                <a:cs typeface="Corbel"/>
                <a:sym typeface="Corbel"/>
              </a:defRPr>
            </a:lvl6pPr>
            <a:lvl7pPr indent="-317500" lvl="6" marL="3200400" marR="0" rtl="0" algn="l">
              <a:lnSpc>
                <a:spcPct val="90000"/>
              </a:lnSpc>
              <a:spcBef>
                <a:spcPts val="250"/>
              </a:spcBef>
              <a:spcAft>
                <a:spcPts val="0"/>
              </a:spcAft>
              <a:buClr>
                <a:schemeClr val="accent1"/>
              </a:buClr>
              <a:buSzPts val="1400"/>
              <a:buFont typeface="Noto Sans Symbols"/>
              <a:buChar char="●"/>
              <a:defRPr b="0" i="0" sz="1400" u="none" cap="none" strike="noStrike">
                <a:solidFill>
                  <a:srgbClr val="595959"/>
                </a:solidFill>
                <a:latin typeface="Corbel"/>
                <a:ea typeface="Corbel"/>
                <a:cs typeface="Corbel"/>
                <a:sym typeface="Corbel"/>
              </a:defRPr>
            </a:lvl7pPr>
            <a:lvl8pPr indent="-317500" lvl="7" marL="3657600" marR="0" rtl="0" algn="l">
              <a:lnSpc>
                <a:spcPct val="90000"/>
              </a:lnSpc>
              <a:spcBef>
                <a:spcPts val="250"/>
              </a:spcBef>
              <a:spcAft>
                <a:spcPts val="0"/>
              </a:spcAft>
              <a:buClr>
                <a:schemeClr val="accent1"/>
              </a:buClr>
              <a:buSzPts val="1400"/>
              <a:buFont typeface="Noto Sans Symbols"/>
              <a:buChar char="●"/>
              <a:defRPr b="0" i="0" sz="1400" u="none" cap="none" strike="noStrike">
                <a:solidFill>
                  <a:srgbClr val="595959"/>
                </a:solidFill>
                <a:latin typeface="Corbel"/>
                <a:ea typeface="Corbel"/>
                <a:cs typeface="Corbel"/>
                <a:sym typeface="Corbel"/>
              </a:defRPr>
            </a:lvl8pPr>
            <a:lvl9pPr indent="-317500" lvl="8" marL="4114800" marR="0" rtl="0" algn="l">
              <a:lnSpc>
                <a:spcPct val="90000"/>
              </a:lnSpc>
              <a:spcBef>
                <a:spcPts val="250"/>
              </a:spcBef>
              <a:spcAft>
                <a:spcPts val="250"/>
              </a:spcAft>
              <a:buClr>
                <a:schemeClr val="accent1"/>
              </a:buClr>
              <a:buSzPts val="1400"/>
              <a:buFont typeface="Noto Sans Symbols"/>
              <a:buChar char="●"/>
              <a:defRPr b="0" i="0" sz="1400" u="none" cap="none" strike="noStrike">
                <a:solidFill>
                  <a:srgbClr val="595959"/>
                </a:solidFill>
                <a:latin typeface="Corbel"/>
                <a:ea typeface="Corbel"/>
                <a:cs typeface="Corbel"/>
                <a:sym typeface="Corbel"/>
              </a:defRPr>
            </a:lvl9pPr>
          </a:lstStyle>
          <a:p/>
        </p:txBody>
      </p:sp>
      <p:pic>
        <p:nvPicPr>
          <p:cNvPr descr="A close up of a logo&#10;&#10;Description automatically generated" id="13" name="Google Shape;13;p20"/>
          <p:cNvPicPr preferRelativeResize="0"/>
          <p:nvPr/>
        </p:nvPicPr>
        <p:blipFill rotWithShape="1">
          <a:blip r:embed="rId2">
            <a:alphaModFix/>
          </a:blip>
          <a:srcRect b="20029" l="27558" r="23793" t="20463"/>
          <a:stretch/>
        </p:blipFill>
        <p:spPr>
          <a:xfrm>
            <a:off x="11316012" y="117258"/>
            <a:ext cx="801308" cy="980172"/>
          </a:xfrm>
          <a:prstGeom prst="rect">
            <a:avLst/>
          </a:prstGeom>
          <a:noFill/>
          <a:ln>
            <a:noFill/>
          </a:ln>
        </p:spPr>
      </p:pic>
      <p:sp>
        <p:nvSpPr>
          <p:cNvPr id="14" name="Google Shape;14;p20"/>
          <p:cNvSpPr txBox="1"/>
          <p:nvPr/>
        </p:nvSpPr>
        <p:spPr>
          <a:xfrm>
            <a:off x="5298661" y="6502506"/>
            <a:ext cx="1594678" cy="3077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400" u="none" cap="none" strike="noStrike">
                <a:solidFill>
                  <a:srgbClr val="2A2A2A"/>
                </a:solidFill>
                <a:latin typeface="Montserrat SemiBold"/>
                <a:ea typeface="Montserrat SemiBold"/>
                <a:cs typeface="Montserrat SemiBold"/>
                <a:sym typeface="Montserrat SemiBold"/>
              </a:rPr>
              <a:t>www.infs.co</a:t>
            </a:r>
            <a:r>
              <a:rPr lang="en-US">
                <a:solidFill>
                  <a:srgbClr val="2A2A2A"/>
                </a:solidFill>
                <a:latin typeface="Montserrat SemiBold"/>
                <a:ea typeface="Montserrat SemiBold"/>
                <a:cs typeface="Montserrat SemiBold"/>
                <a:sym typeface="Montserrat SemiBold"/>
              </a:rPr>
              <a:t>m</a:t>
            </a:r>
            <a:endParaRPr b="0" i="0" sz="1400" u="none" cap="none" strike="noStrike">
              <a:solidFill>
                <a:srgbClr val="2A2A2A"/>
              </a:solidFill>
              <a:latin typeface="Corbel"/>
              <a:ea typeface="Corbel"/>
              <a:cs typeface="Corbel"/>
              <a:sym typeface="Corbel"/>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www.labsmartlis.com/" TargetMode="External"/><Relationship Id="rId4" Type="http://schemas.openxmlformats.org/officeDocument/2006/relationships/hyperlink" Target="https://medlineplus.gov/lab-test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
          <p:cNvSpPr txBox="1"/>
          <p:nvPr>
            <p:ph type="ctrTitle"/>
          </p:nvPr>
        </p:nvSpPr>
        <p:spPr>
          <a:xfrm>
            <a:off x="873078" y="1275298"/>
            <a:ext cx="7315200" cy="3255264"/>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FFFFF"/>
              </a:buClr>
              <a:buSzPts val="5900"/>
              <a:buFont typeface="Corbel"/>
              <a:buNone/>
            </a:pPr>
            <a:r>
              <a:rPr lang="en-US"/>
              <a:t>What are Blood Tests?</a:t>
            </a:r>
            <a:endParaRPr/>
          </a:p>
        </p:txBody>
      </p:sp>
      <p:sp>
        <p:nvSpPr>
          <p:cNvPr id="59" name="Google Shape;59;p1"/>
          <p:cNvSpPr txBox="1"/>
          <p:nvPr>
            <p:ph idx="1" type="subTitle"/>
          </p:nvPr>
        </p:nvSpPr>
        <p:spPr>
          <a:xfrm>
            <a:off x="903250" y="4647098"/>
            <a:ext cx="7315200" cy="5427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20"/>
              <a:buNone/>
            </a:pPr>
            <a:r>
              <a:rPr lang="en-US">
                <a:solidFill>
                  <a:schemeClr val="lt1"/>
                </a:solidFill>
              </a:rPr>
              <a:t>Your Health in a Drop!</a:t>
            </a:r>
            <a:endParaRPr>
              <a:solidFill>
                <a:schemeClr val="lt1"/>
              </a:solidFill>
            </a:endParaRPr>
          </a:p>
        </p:txBody>
      </p:sp>
      <p:sp>
        <p:nvSpPr>
          <p:cNvPr id="60" name="Google Shape;60;p1"/>
          <p:cNvSpPr txBox="1"/>
          <p:nvPr/>
        </p:nvSpPr>
        <p:spPr>
          <a:xfrm>
            <a:off x="873075" y="5028100"/>
            <a:ext cx="5435400" cy="40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300">
                <a:solidFill>
                  <a:schemeClr val="lt1"/>
                </a:solidFill>
                <a:latin typeface="Corbel"/>
                <a:ea typeface="Corbel"/>
                <a:cs typeface="Corbel"/>
                <a:sym typeface="Corbel"/>
              </a:rPr>
              <a:t>Praveena Kuchipudi</a:t>
            </a:r>
            <a:endParaRPr b="1" sz="2300">
              <a:solidFill>
                <a:schemeClr val="lt1"/>
              </a:solidFill>
              <a:latin typeface="Corbel"/>
              <a:ea typeface="Corbel"/>
              <a:cs typeface="Corbel"/>
              <a:sym typeface="Corbe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0"/>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Common Blood Tests – Deep Dive 1</a:t>
            </a:r>
            <a:endParaRPr/>
          </a:p>
        </p:txBody>
      </p:sp>
      <p:sp>
        <p:nvSpPr>
          <p:cNvPr id="128" name="Google Shape;128;p10"/>
          <p:cNvSpPr txBox="1"/>
          <p:nvPr>
            <p:ph idx="1" type="body"/>
          </p:nvPr>
        </p:nvSpPr>
        <p:spPr>
          <a:xfrm>
            <a:off x="376136" y="1197203"/>
            <a:ext cx="5719864" cy="5260157"/>
          </a:xfrm>
          <a:prstGeom prst="rect">
            <a:avLst/>
          </a:prstGeom>
          <a:noFill/>
          <a:ln>
            <a:noFill/>
          </a:ln>
        </p:spPr>
        <p:txBody>
          <a:bodyPr anchorCtr="0" anchor="t" bIns="45700" lIns="91425" spcFirstLastPara="1" rIns="91425" wrap="square" tIns="45700">
            <a:normAutofit/>
          </a:bodyPr>
          <a:lstStyle/>
          <a:p>
            <a:pPr indent="-195580" lvl="0" marL="182880" rtl="0" algn="l">
              <a:lnSpc>
                <a:spcPct val="150000"/>
              </a:lnSpc>
              <a:spcBef>
                <a:spcPts val="0"/>
              </a:spcBef>
              <a:spcAft>
                <a:spcPts val="0"/>
              </a:spcAft>
              <a:buSzPts val="3080"/>
              <a:buChar char="•"/>
            </a:pPr>
            <a:r>
              <a:rPr b="1" lang="en-US"/>
              <a:t>Complete Blood Count (CBC)</a:t>
            </a:r>
            <a:endParaRPr/>
          </a:p>
          <a:p>
            <a:pPr indent="-182880" lvl="1" marL="685800" rtl="0" algn="l">
              <a:lnSpc>
                <a:spcPct val="150000"/>
              </a:lnSpc>
              <a:spcBef>
                <a:spcPts val="250"/>
              </a:spcBef>
              <a:spcAft>
                <a:spcPts val="0"/>
              </a:spcAft>
              <a:buSzPts val="1920"/>
              <a:buChar char="▪"/>
            </a:pPr>
            <a:r>
              <a:rPr b="1" lang="en-US"/>
              <a:t>What it measures:</a:t>
            </a:r>
            <a:r>
              <a:rPr lang="en-US"/>
              <a:t> Red blood cells, white blood cells, platelets.</a:t>
            </a:r>
            <a:endParaRPr/>
          </a:p>
          <a:p>
            <a:pPr indent="-182880" lvl="1" marL="685800" rtl="0" algn="l">
              <a:lnSpc>
                <a:spcPct val="150000"/>
              </a:lnSpc>
              <a:spcBef>
                <a:spcPts val="500"/>
              </a:spcBef>
              <a:spcAft>
                <a:spcPts val="0"/>
              </a:spcAft>
              <a:buSzPts val="1920"/>
              <a:buChar char="▪"/>
            </a:pPr>
            <a:r>
              <a:rPr b="1" lang="en-US"/>
              <a:t>What it indicates:</a:t>
            </a:r>
            <a:r>
              <a:rPr lang="en-US"/>
              <a:t> Anemia, infection, inflammation, clotting issues, and some blood cancers.</a:t>
            </a:r>
            <a:endParaRPr/>
          </a:p>
        </p:txBody>
      </p:sp>
      <p:pic>
        <p:nvPicPr>
          <p:cNvPr descr="Report Preview" id="129" name="Google Shape;129;p10"/>
          <p:cNvPicPr preferRelativeResize="0"/>
          <p:nvPr/>
        </p:nvPicPr>
        <p:blipFill rotWithShape="1">
          <a:blip r:embed="rId3">
            <a:alphaModFix/>
          </a:blip>
          <a:srcRect b="17752" l="0" r="0" t="24060"/>
          <a:stretch/>
        </p:blipFill>
        <p:spPr>
          <a:xfrm>
            <a:off x="6388750" y="1365775"/>
            <a:ext cx="5452974" cy="4480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1"/>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Common Blood Tests – Deep Dive 2</a:t>
            </a:r>
            <a:endParaRPr/>
          </a:p>
        </p:txBody>
      </p:sp>
      <p:sp>
        <p:nvSpPr>
          <p:cNvPr id="136" name="Google Shape;136;p11"/>
          <p:cNvSpPr txBox="1"/>
          <p:nvPr>
            <p:ph idx="1" type="body"/>
          </p:nvPr>
        </p:nvSpPr>
        <p:spPr>
          <a:xfrm>
            <a:off x="376135" y="1197203"/>
            <a:ext cx="6627979" cy="5260157"/>
          </a:xfrm>
          <a:prstGeom prst="rect">
            <a:avLst/>
          </a:prstGeom>
          <a:noFill/>
          <a:ln>
            <a:noFill/>
          </a:ln>
        </p:spPr>
        <p:txBody>
          <a:bodyPr anchorCtr="0" anchor="t" bIns="45700" lIns="91425" spcFirstLastPara="1" rIns="91425" wrap="square" tIns="45700">
            <a:normAutofit/>
          </a:bodyPr>
          <a:lstStyle/>
          <a:p>
            <a:pPr indent="-195580" lvl="0" marL="182880" rtl="0" algn="l">
              <a:lnSpc>
                <a:spcPct val="150000"/>
              </a:lnSpc>
              <a:spcBef>
                <a:spcPts val="0"/>
              </a:spcBef>
              <a:spcAft>
                <a:spcPts val="0"/>
              </a:spcAft>
              <a:buSzPts val="3080"/>
              <a:buChar char="•"/>
            </a:pPr>
            <a:r>
              <a:rPr b="1" lang="en-US"/>
              <a:t>Lipid Panel</a:t>
            </a:r>
            <a:endParaRPr/>
          </a:p>
          <a:p>
            <a:pPr indent="-182880" lvl="1" marL="685800" rtl="0" algn="l">
              <a:lnSpc>
                <a:spcPct val="150000"/>
              </a:lnSpc>
              <a:spcBef>
                <a:spcPts val="250"/>
              </a:spcBef>
              <a:spcAft>
                <a:spcPts val="0"/>
              </a:spcAft>
              <a:buSzPts val="1920"/>
              <a:buChar char="▪"/>
            </a:pPr>
            <a:r>
              <a:rPr b="1" lang="en-US"/>
              <a:t>What it measures: </a:t>
            </a:r>
            <a:r>
              <a:rPr lang="en-US"/>
              <a:t>Total Cholesterol, VLDL, LDL ("bad"), HDL ("good"), Triglycerides.</a:t>
            </a:r>
            <a:endParaRPr/>
          </a:p>
          <a:p>
            <a:pPr indent="-182880" lvl="1" marL="685800" rtl="0" algn="l">
              <a:lnSpc>
                <a:spcPct val="150000"/>
              </a:lnSpc>
              <a:spcBef>
                <a:spcPts val="500"/>
              </a:spcBef>
              <a:spcAft>
                <a:spcPts val="0"/>
              </a:spcAft>
              <a:buSzPts val="1920"/>
              <a:buChar char="▪"/>
            </a:pPr>
            <a:r>
              <a:rPr b="1" lang="en-US"/>
              <a:t>What it indicates:</a:t>
            </a:r>
            <a:r>
              <a:rPr lang="en-US"/>
              <a:t> Risk of heart disease, atherosclerosis.</a:t>
            </a:r>
            <a:endParaRPr/>
          </a:p>
        </p:txBody>
      </p:sp>
      <p:pic>
        <p:nvPicPr>
          <p:cNvPr descr="Report Preview" id="137" name="Google Shape;137;p11"/>
          <p:cNvPicPr preferRelativeResize="0"/>
          <p:nvPr/>
        </p:nvPicPr>
        <p:blipFill rotWithShape="1">
          <a:blip r:embed="rId3">
            <a:alphaModFix/>
          </a:blip>
          <a:srcRect b="17609" l="0" r="0" t="24637"/>
          <a:stretch/>
        </p:blipFill>
        <p:spPr>
          <a:xfrm>
            <a:off x="6844225" y="1566425"/>
            <a:ext cx="5347775" cy="4353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2"/>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Common Blood Tests – Deep Dive 3</a:t>
            </a:r>
            <a:endParaRPr/>
          </a:p>
        </p:txBody>
      </p:sp>
      <p:sp>
        <p:nvSpPr>
          <p:cNvPr id="144" name="Google Shape;144;p12"/>
          <p:cNvSpPr txBox="1"/>
          <p:nvPr>
            <p:ph idx="1" type="body"/>
          </p:nvPr>
        </p:nvSpPr>
        <p:spPr>
          <a:xfrm>
            <a:off x="376135" y="1197204"/>
            <a:ext cx="6364029" cy="5241303"/>
          </a:xfrm>
          <a:prstGeom prst="rect">
            <a:avLst/>
          </a:prstGeom>
          <a:noFill/>
          <a:ln>
            <a:noFill/>
          </a:ln>
        </p:spPr>
        <p:txBody>
          <a:bodyPr anchorCtr="0" anchor="t" bIns="45700" lIns="91425" spcFirstLastPara="1" rIns="91425" wrap="square" tIns="45700">
            <a:normAutofit/>
          </a:bodyPr>
          <a:lstStyle/>
          <a:p>
            <a:pPr indent="-195580" lvl="0" marL="182880" rtl="0" algn="l">
              <a:lnSpc>
                <a:spcPct val="150000"/>
              </a:lnSpc>
              <a:spcBef>
                <a:spcPts val="0"/>
              </a:spcBef>
              <a:spcAft>
                <a:spcPts val="0"/>
              </a:spcAft>
              <a:buSzPts val="3080"/>
              <a:buChar char="•"/>
            </a:pPr>
            <a:r>
              <a:rPr b="1" lang="en-US"/>
              <a:t>Blood Glucose Test/Diabetic Panel</a:t>
            </a:r>
            <a:endParaRPr/>
          </a:p>
          <a:p>
            <a:pPr indent="-182880" lvl="1" marL="685800" rtl="0" algn="l">
              <a:lnSpc>
                <a:spcPct val="110000"/>
              </a:lnSpc>
              <a:spcBef>
                <a:spcPts val="250"/>
              </a:spcBef>
              <a:spcAft>
                <a:spcPts val="0"/>
              </a:spcAft>
              <a:buSzPts val="1920"/>
              <a:buChar char="▪"/>
            </a:pPr>
            <a:r>
              <a:rPr b="1" lang="en-US"/>
              <a:t>What it measures:</a:t>
            </a:r>
            <a:r>
              <a:rPr lang="en-US"/>
              <a:t> Sugar (glucose) in blood.</a:t>
            </a:r>
            <a:endParaRPr/>
          </a:p>
          <a:p>
            <a:pPr indent="-182880" lvl="1" marL="685800" rtl="0" algn="l">
              <a:lnSpc>
                <a:spcPct val="110000"/>
              </a:lnSpc>
              <a:spcBef>
                <a:spcPts val="500"/>
              </a:spcBef>
              <a:spcAft>
                <a:spcPts val="0"/>
              </a:spcAft>
              <a:buSzPts val="1920"/>
              <a:buChar char="▪"/>
            </a:pPr>
            <a:r>
              <a:rPr b="1" lang="en-US"/>
              <a:t>What it indicates:</a:t>
            </a:r>
            <a:r>
              <a:rPr lang="en-US"/>
              <a:t> Diabetes, pre-diabetes, hypoglycemia.</a:t>
            </a:r>
            <a:endParaRPr/>
          </a:p>
          <a:p>
            <a:pPr indent="-182880" lvl="1" marL="685800" rtl="0" algn="l">
              <a:lnSpc>
                <a:spcPct val="110000"/>
              </a:lnSpc>
              <a:spcBef>
                <a:spcPts val="500"/>
              </a:spcBef>
              <a:spcAft>
                <a:spcPts val="0"/>
              </a:spcAft>
              <a:buSzPts val="1920"/>
              <a:buChar char="▪"/>
            </a:pPr>
            <a:r>
              <a:rPr b="1" lang="en-US"/>
              <a:t>Test parameters</a:t>
            </a:r>
            <a:r>
              <a:rPr lang="en-US"/>
              <a:t>,</a:t>
            </a:r>
            <a:endParaRPr/>
          </a:p>
          <a:p>
            <a:pPr indent="-182880" lvl="2" marL="1143000" rtl="0" algn="l">
              <a:lnSpc>
                <a:spcPct val="110000"/>
              </a:lnSpc>
              <a:spcBef>
                <a:spcPts val="500"/>
              </a:spcBef>
              <a:spcAft>
                <a:spcPts val="0"/>
              </a:spcAft>
              <a:buSzPts val="2000"/>
              <a:buChar char="●"/>
            </a:pPr>
            <a:r>
              <a:rPr b="1" lang="en-US"/>
              <a:t>Fasting Blood Glucose </a:t>
            </a:r>
            <a:r>
              <a:rPr lang="en-US"/>
              <a:t>– measured overnight fasting of 9-10 hours.</a:t>
            </a:r>
            <a:endParaRPr/>
          </a:p>
          <a:p>
            <a:pPr indent="-182880" lvl="2" marL="1143000" rtl="0" algn="l">
              <a:lnSpc>
                <a:spcPct val="110000"/>
              </a:lnSpc>
              <a:spcBef>
                <a:spcPts val="500"/>
              </a:spcBef>
              <a:spcAft>
                <a:spcPts val="0"/>
              </a:spcAft>
              <a:buSzPts val="2000"/>
              <a:buChar char="●"/>
            </a:pPr>
            <a:r>
              <a:rPr b="1" lang="en-US"/>
              <a:t>Post Prandial Blood Glucose </a:t>
            </a:r>
            <a:r>
              <a:rPr lang="en-US"/>
              <a:t>- measured</a:t>
            </a:r>
            <a:r>
              <a:rPr b="1" lang="en-US"/>
              <a:t> </a:t>
            </a:r>
            <a:r>
              <a:rPr lang="en-US"/>
              <a:t>2 hours post-meal ingestion</a:t>
            </a:r>
            <a:endParaRPr/>
          </a:p>
        </p:txBody>
      </p:sp>
      <p:pic>
        <p:nvPicPr>
          <p:cNvPr descr="Report Preview" id="145" name="Google Shape;145;p12"/>
          <p:cNvPicPr preferRelativeResize="0"/>
          <p:nvPr/>
        </p:nvPicPr>
        <p:blipFill rotWithShape="1">
          <a:blip r:embed="rId3">
            <a:alphaModFix/>
          </a:blip>
          <a:srcRect b="36663" l="0" r="0" t="24690"/>
          <a:stretch/>
        </p:blipFill>
        <p:spPr>
          <a:xfrm>
            <a:off x="6631125" y="2088375"/>
            <a:ext cx="5325749" cy="29009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3"/>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Common Blood Tests – Deep Dive 4</a:t>
            </a:r>
            <a:endParaRPr/>
          </a:p>
        </p:txBody>
      </p:sp>
      <p:sp>
        <p:nvSpPr>
          <p:cNvPr id="152" name="Google Shape;152;p13"/>
          <p:cNvSpPr txBox="1"/>
          <p:nvPr>
            <p:ph idx="1" type="body"/>
          </p:nvPr>
        </p:nvSpPr>
        <p:spPr>
          <a:xfrm>
            <a:off x="376136" y="1197204"/>
            <a:ext cx="5798422" cy="2894029"/>
          </a:xfrm>
          <a:prstGeom prst="rect">
            <a:avLst/>
          </a:prstGeom>
          <a:noFill/>
          <a:ln>
            <a:noFill/>
          </a:ln>
        </p:spPr>
        <p:txBody>
          <a:bodyPr anchorCtr="0" anchor="t" bIns="45700" lIns="91425" spcFirstLastPara="1" rIns="91425" wrap="square" tIns="45700">
            <a:normAutofit lnSpcReduction="10000"/>
          </a:bodyPr>
          <a:lstStyle/>
          <a:p>
            <a:pPr indent="-195580" lvl="0" marL="182880" rtl="0" algn="l">
              <a:lnSpc>
                <a:spcPct val="150000"/>
              </a:lnSpc>
              <a:spcBef>
                <a:spcPts val="0"/>
              </a:spcBef>
              <a:spcAft>
                <a:spcPts val="0"/>
              </a:spcAft>
              <a:buSzPts val="3080"/>
              <a:buChar char="•"/>
            </a:pPr>
            <a:r>
              <a:rPr b="1" lang="en-US"/>
              <a:t>Thyroid Function Test </a:t>
            </a:r>
            <a:endParaRPr/>
          </a:p>
          <a:p>
            <a:pPr indent="-182880" lvl="1" marL="685800" rtl="0" algn="l">
              <a:lnSpc>
                <a:spcPct val="150000"/>
              </a:lnSpc>
              <a:spcBef>
                <a:spcPts val="250"/>
              </a:spcBef>
              <a:spcAft>
                <a:spcPts val="0"/>
              </a:spcAft>
              <a:buSzPts val="1920"/>
              <a:buChar char="▪"/>
            </a:pPr>
            <a:r>
              <a:rPr b="1" lang="en-US"/>
              <a:t>What it measures:</a:t>
            </a:r>
            <a:r>
              <a:rPr lang="en-US"/>
              <a:t> Thyroid hormones (TSH, T3, T4).</a:t>
            </a:r>
            <a:endParaRPr/>
          </a:p>
          <a:p>
            <a:pPr indent="-182880" lvl="1" marL="685800" rtl="0" algn="l">
              <a:lnSpc>
                <a:spcPct val="150000"/>
              </a:lnSpc>
              <a:spcBef>
                <a:spcPts val="500"/>
              </a:spcBef>
              <a:spcAft>
                <a:spcPts val="0"/>
              </a:spcAft>
              <a:buSzPts val="1920"/>
              <a:buChar char="▪"/>
            </a:pPr>
            <a:r>
              <a:rPr b="1" lang="en-US"/>
              <a:t>What it indicates:</a:t>
            </a:r>
            <a:r>
              <a:rPr lang="en-US"/>
              <a:t> Hypothyroidism, Hyperthyroidism, thyroid disorders.</a:t>
            </a:r>
            <a:endParaRPr/>
          </a:p>
        </p:txBody>
      </p:sp>
      <p:pic>
        <p:nvPicPr>
          <p:cNvPr descr="Report Preview" id="153" name="Google Shape;153;p13"/>
          <p:cNvPicPr preferRelativeResize="0"/>
          <p:nvPr/>
        </p:nvPicPr>
        <p:blipFill rotWithShape="1">
          <a:blip r:embed="rId3">
            <a:alphaModFix/>
          </a:blip>
          <a:srcRect b="19194" l="0" r="0" t="24333"/>
          <a:stretch/>
        </p:blipFill>
        <p:spPr>
          <a:xfrm>
            <a:off x="6468675" y="1447842"/>
            <a:ext cx="5723325" cy="456283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4"/>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Common Blood Tests – Deep Dive 5</a:t>
            </a:r>
            <a:endParaRPr/>
          </a:p>
        </p:txBody>
      </p:sp>
      <p:sp>
        <p:nvSpPr>
          <p:cNvPr id="160" name="Google Shape;160;p14"/>
          <p:cNvSpPr txBox="1"/>
          <p:nvPr>
            <p:ph idx="1" type="body"/>
          </p:nvPr>
        </p:nvSpPr>
        <p:spPr>
          <a:xfrm>
            <a:off x="376136" y="1197204"/>
            <a:ext cx="5798422" cy="2894029"/>
          </a:xfrm>
          <a:prstGeom prst="rect">
            <a:avLst/>
          </a:prstGeom>
          <a:noFill/>
          <a:ln>
            <a:noFill/>
          </a:ln>
        </p:spPr>
        <p:txBody>
          <a:bodyPr anchorCtr="0" anchor="t" bIns="45700" lIns="91425" spcFirstLastPara="1" rIns="91425" wrap="square" tIns="45700">
            <a:normAutofit fontScale="92500" lnSpcReduction="20000"/>
          </a:bodyPr>
          <a:lstStyle/>
          <a:p>
            <a:pPr indent="-180911" lvl="0" marL="182880" rtl="0" algn="l">
              <a:lnSpc>
                <a:spcPct val="150000"/>
              </a:lnSpc>
              <a:spcBef>
                <a:spcPts val="0"/>
              </a:spcBef>
              <a:spcAft>
                <a:spcPts val="0"/>
              </a:spcAft>
              <a:buSzPct val="110000"/>
              <a:buChar char="•"/>
            </a:pPr>
            <a:r>
              <a:rPr b="1" lang="en-US"/>
              <a:t>Liver Function Test </a:t>
            </a:r>
            <a:endParaRPr/>
          </a:p>
          <a:p>
            <a:pPr indent="-182880" lvl="1" marL="685800" rtl="0" algn="l">
              <a:lnSpc>
                <a:spcPct val="150000"/>
              </a:lnSpc>
              <a:spcBef>
                <a:spcPts val="250"/>
              </a:spcBef>
              <a:spcAft>
                <a:spcPts val="0"/>
              </a:spcAft>
              <a:buSzPct val="80000"/>
              <a:buChar char="▪"/>
            </a:pPr>
            <a:r>
              <a:rPr b="1" lang="en-US"/>
              <a:t>What it measures:</a:t>
            </a:r>
            <a:r>
              <a:rPr lang="en-US"/>
              <a:t> Liver enzymes (ALT, AST, ALP), Bilirubin, Proteins.</a:t>
            </a:r>
            <a:endParaRPr/>
          </a:p>
          <a:p>
            <a:pPr indent="-182880" lvl="1" marL="685800" rtl="0" algn="l">
              <a:lnSpc>
                <a:spcPct val="150000"/>
              </a:lnSpc>
              <a:spcBef>
                <a:spcPts val="500"/>
              </a:spcBef>
              <a:spcAft>
                <a:spcPts val="0"/>
              </a:spcAft>
              <a:buSzPct val="80000"/>
              <a:buChar char="▪"/>
            </a:pPr>
            <a:r>
              <a:rPr b="1" lang="en-US"/>
              <a:t>What it indicates:</a:t>
            </a:r>
            <a:r>
              <a:rPr lang="en-US"/>
              <a:t> Liver damage, inflammation, disease (e.g., hepatitis, cirrhosis).</a:t>
            </a:r>
            <a:endParaRPr/>
          </a:p>
        </p:txBody>
      </p:sp>
      <p:pic>
        <p:nvPicPr>
          <p:cNvPr descr="Report Preview" id="161" name="Google Shape;161;p14"/>
          <p:cNvPicPr preferRelativeResize="0"/>
          <p:nvPr/>
        </p:nvPicPr>
        <p:blipFill rotWithShape="1">
          <a:blip r:embed="rId3">
            <a:alphaModFix/>
          </a:blip>
          <a:srcRect b="19189" l="0" r="0" t="23440"/>
          <a:stretch/>
        </p:blipFill>
        <p:spPr>
          <a:xfrm>
            <a:off x="6273278" y="1343125"/>
            <a:ext cx="5503471" cy="44852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5"/>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Common Blood Tests – Deep Dive 6</a:t>
            </a:r>
            <a:endParaRPr/>
          </a:p>
        </p:txBody>
      </p:sp>
      <p:sp>
        <p:nvSpPr>
          <p:cNvPr id="168" name="Google Shape;168;p15"/>
          <p:cNvSpPr txBox="1"/>
          <p:nvPr>
            <p:ph idx="1" type="body"/>
          </p:nvPr>
        </p:nvSpPr>
        <p:spPr>
          <a:xfrm>
            <a:off x="376136" y="1197204"/>
            <a:ext cx="5798422" cy="2894029"/>
          </a:xfrm>
          <a:prstGeom prst="rect">
            <a:avLst/>
          </a:prstGeom>
          <a:noFill/>
          <a:ln>
            <a:noFill/>
          </a:ln>
        </p:spPr>
        <p:txBody>
          <a:bodyPr anchorCtr="0" anchor="t" bIns="45700" lIns="91425" spcFirstLastPara="1" rIns="91425" wrap="square" tIns="45700">
            <a:normAutofit lnSpcReduction="10000"/>
          </a:bodyPr>
          <a:lstStyle/>
          <a:p>
            <a:pPr indent="-195580" lvl="0" marL="182880" rtl="0" algn="l">
              <a:lnSpc>
                <a:spcPct val="150000"/>
              </a:lnSpc>
              <a:spcBef>
                <a:spcPts val="0"/>
              </a:spcBef>
              <a:spcAft>
                <a:spcPts val="0"/>
              </a:spcAft>
              <a:buSzPts val="3080"/>
              <a:buChar char="•"/>
            </a:pPr>
            <a:r>
              <a:rPr b="1" lang="en-US"/>
              <a:t>Kidney Function Test </a:t>
            </a:r>
            <a:endParaRPr/>
          </a:p>
          <a:p>
            <a:pPr indent="-182880" lvl="1" marL="685800" rtl="0" algn="l">
              <a:lnSpc>
                <a:spcPct val="150000"/>
              </a:lnSpc>
              <a:spcBef>
                <a:spcPts val="250"/>
              </a:spcBef>
              <a:spcAft>
                <a:spcPts val="0"/>
              </a:spcAft>
              <a:buSzPts val="1920"/>
              <a:buChar char="▪"/>
            </a:pPr>
            <a:r>
              <a:rPr b="1" lang="en-US"/>
              <a:t>What it measures:</a:t>
            </a:r>
            <a:r>
              <a:rPr lang="en-US"/>
              <a:t> Creatinine, Urea Nitrogen (BUN), GFR.</a:t>
            </a:r>
            <a:endParaRPr/>
          </a:p>
          <a:p>
            <a:pPr indent="-182880" lvl="1" marL="685800" rtl="0" algn="l">
              <a:lnSpc>
                <a:spcPct val="150000"/>
              </a:lnSpc>
              <a:spcBef>
                <a:spcPts val="500"/>
              </a:spcBef>
              <a:spcAft>
                <a:spcPts val="0"/>
              </a:spcAft>
              <a:buSzPts val="1920"/>
              <a:buChar char="▪"/>
            </a:pPr>
            <a:r>
              <a:rPr b="1" lang="en-US"/>
              <a:t>What it indicates:</a:t>
            </a:r>
            <a:r>
              <a:rPr lang="en-US"/>
              <a:t> Kidney efficiency, kidney disease</a:t>
            </a:r>
            <a:endParaRPr/>
          </a:p>
        </p:txBody>
      </p:sp>
      <p:pic>
        <p:nvPicPr>
          <p:cNvPr descr="Report Preview" id="169" name="Google Shape;169;p15"/>
          <p:cNvPicPr preferRelativeResize="0"/>
          <p:nvPr/>
        </p:nvPicPr>
        <p:blipFill rotWithShape="1">
          <a:blip r:embed="rId3">
            <a:alphaModFix/>
          </a:blip>
          <a:srcRect b="19675" l="0" r="0" t="23076"/>
          <a:stretch/>
        </p:blipFill>
        <p:spPr>
          <a:xfrm>
            <a:off x="6644100" y="1361075"/>
            <a:ext cx="5286350" cy="42848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6"/>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Understanding The Results</a:t>
            </a:r>
            <a:endParaRPr/>
          </a:p>
        </p:txBody>
      </p:sp>
      <p:sp>
        <p:nvSpPr>
          <p:cNvPr id="176" name="Google Shape;176;p16"/>
          <p:cNvSpPr txBox="1"/>
          <p:nvPr>
            <p:ph idx="1" type="body"/>
          </p:nvPr>
        </p:nvSpPr>
        <p:spPr>
          <a:xfrm>
            <a:off x="376136" y="1197203"/>
            <a:ext cx="10793434" cy="5053125"/>
          </a:xfrm>
          <a:prstGeom prst="rect">
            <a:avLst/>
          </a:prstGeom>
          <a:noFill/>
          <a:ln>
            <a:noFill/>
          </a:ln>
        </p:spPr>
        <p:txBody>
          <a:bodyPr anchorCtr="0" anchor="t" bIns="45700" lIns="91425" spcFirstLastPara="1" rIns="91425" wrap="square" tIns="45700">
            <a:normAutofit/>
          </a:bodyPr>
          <a:lstStyle/>
          <a:p>
            <a:pPr indent="-195580" lvl="0" marL="182880" rtl="0" algn="l">
              <a:lnSpc>
                <a:spcPct val="100000"/>
              </a:lnSpc>
              <a:spcBef>
                <a:spcPts val="0"/>
              </a:spcBef>
              <a:spcAft>
                <a:spcPts val="0"/>
              </a:spcAft>
              <a:buSzPts val="3080"/>
              <a:buChar char="•"/>
            </a:pPr>
            <a:r>
              <a:rPr b="1" lang="en-US"/>
              <a:t>Laboratory Analysis: </a:t>
            </a:r>
            <a:r>
              <a:rPr lang="en-US"/>
              <a:t>Samples are processed in specialized laboratories.</a:t>
            </a:r>
            <a:endParaRPr/>
          </a:p>
          <a:p>
            <a:pPr indent="-195580" lvl="0" marL="182880" rtl="0" algn="l">
              <a:lnSpc>
                <a:spcPct val="100000"/>
              </a:lnSpc>
              <a:spcBef>
                <a:spcPts val="1200"/>
              </a:spcBef>
              <a:spcAft>
                <a:spcPts val="0"/>
              </a:spcAft>
              <a:buSzPts val="3080"/>
              <a:buChar char="•"/>
            </a:pPr>
            <a:r>
              <a:rPr b="1" lang="en-US"/>
              <a:t>Reference Ranges:</a:t>
            </a:r>
            <a:r>
              <a:rPr lang="en-US"/>
              <a:t> "Normal" vs "Abnormal" values.</a:t>
            </a:r>
            <a:endParaRPr/>
          </a:p>
          <a:p>
            <a:pPr indent="-195580" lvl="0" marL="182880" rtl="0" algn="l">
              <a:lnSpc>
                <a:spcPct val="100000"/>
              </a:lnSpc>
              <a:spcBef>
                <a:spcPts val="1200"/>
              </a:spcBef>
              <a:spcAft>
                <a:spcPts val="0"/>
              </a:spcAft>
              <a:buSzPts val="3080"/>
              <a:buChar char="•"/>
            </a:pPr>
            <a:r>
              <a:rPr b="1" lang="en-US"/>
              <a:t>Interpretation by Doctor:</a:t>
            </a:r>
            <a:endParaRPr/>
          </a:p>
          <a:p>
            <a:pPr indent="-182880" lvl="1" marL="685800" rtl="0" algn="l">
              <a:lnSpc>
                <a:spcPct val="100000"/>
              </a:lnSpc>
              <a:spcBef>
                <a:spcPts val="250"/>
              </a:spcBef>
              <a:spcAft>
                <a:spcPts val="0"/>
              </a:spcAft>
              <a:buSzPts val="1920"/>
              <a:buChar char="▪"/>
            </a:pPr>
            <a:r>
              <a:rPr lang="en-US"/>
              <a:t>Results are part of a larger picture (symptoms, medical history).</a:t>
            </a:r>
            <a:endParaRPr/>
          </a:p>
          <a:p>
            <a:pPr indent="-182880" lvl="1" marL="685800" rtl="0" algn="l">
              <a:lnSpc>
                <a:spcPct val="100000"/>
              </a:lnSpc>
              <a:spcBef>
                <a:spcPts val="500"/>
              </a:spcBef>
              <a:spcAft>
                <a:spcPts val="0"/>
              </a:spcAft>
              <a:buSzPts val="1920"/>
              <a:buChar char="▪"/>
            </a:pPr>
            <a:r>
              <a:rPr lang="en-US"/>
              <a:t>Not just a number – context is key. </a:t>
            </a:r>
            <a:endParaRPr/>
          </a:p>
          <a:p>
            <a:pPr indent="0" lvl="1" marL="502919" rtl="0" algn="l">
              <a:lnSpc>
                <a:spcPct val="100000"/>
              </a:lnSpc>
              <a:spcBef>
                <a:spcPts val="500"/>
              </a:spcBef>
              <a:spcAft>
                <a:spcPts val="0"/>
              </a:spcAft>
              <a:buSzPts val="1920"/>
              <a:buNone/>
            </a:pPr>
            <a:r>
              <a:rPr lang="en-US"/>
              <a:t>    They need to be understood in relation to the overall health situation.</a:t>
            </a:r>
            <a:endParaRPr/>
          </a:p>
          <a:p>
            <a:pPr indent="-195580" lvl="0" marL="182880" rtl="0" algn="l">
              <a:lnSpc>
                <a:spcPct val="100000"/>
              </a:lnSpc>
              <a:spcBef>
                <a:spcPts val="1450"/>
              </a:spcBef>
              <a:spcAft>
                <a:spcPts val="0"/>
              </a:spcAft>
              <a:buSzPts val="3080"/>
              <a:buChar char="•"/>
            </a:pPr>
            <a:r>
              <a:rPr lang="en-US"/>
              <a:t>Don't hesitate to seek clarification from the doctor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7"/>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Takeaways</a:t>
            </a:r>
            <a:endParaRPr/>
          </a:p>
        </p:txBody>
      </p:sp>
      <p:sp>
        <p:nvSpPr>
          <p:cNvPr id="183" name="Google Shape;183;p17"/>
          <p:cNvSpPr txBox="1"/>
          <p:nvPr>
            <p:ph idx="1" type="body"/>
          </p:nvPr>
        </p:nvSpPr>
        <p:spPr>
          <a:xfrm>
            <a:off x="376136" y="1197204"/>
            <a:ext cx="10388320" cy="4833206"/>
          </a:xfrm>
          <a:prstGeom prst="rect">
            <a:avLst/>
          </a:prstGeom>
          <a:noFill/>
          <a:ln>
            <a:noFill/>
          </a:ln>
        </p:spPr>
        <p:txBody>
          <a:bodyPr anchorCtr="0" anchor="t" bIns="45700" lIns="91425" spcFirstLastPara="1" rIns="91425" wrap="square" tIns="45700">
            <a:normAutofit lnSpcReduction="10000"/>
          </a:bodyPr>
          <a:lstStyle/>
          <a:p>
            <a:pPr indent="-195580" lvl="0" marL="182880" rtl="0" algn="l">
              <a:lnSpc>
                <a:spcPct val="150000"/>
              </a:lnSpc>
              <a:spcBef>
                <a:spcPts val="0"/>
              </a:spcBef>
              <a:spcAft>
                <a:spcPts val="0"/>
              </a:spcAft>
              <a:buSzPts val="3080"/>
              <a:buChar char="•"/>
            </a:pPr>
            <a:r>
              <a:rPr lang="en-US"/>
              <a:t>Blood tests are a fundamental tool in modern healthcare.</a:t>
            </a:r>
            <a:endParaRPr/>
          </a:p>
          <a:p>
            <a:pPr indent="-195580" lvl="0" marL="182880" rtl="0" algn="l">
              <a:lnSpc>
                <a:spcPct val="150000"/>
              </a:lnSpc>
              <a:spcBef>
                <a:spcPts val="1200"/>
              </a:spcBef>
              <a:spcAft>
                <a:spcPts val="0"/>
              </a:spcAft>
              <a:buSzPts val="3080"/>
              <a:buChar char="•"/>
            </a:pPr>
            <a:r>
              <a:rPr lang="en-US"/>
              <a:t>They provide vital insights into the body's functioning.</a:t>
            </a:r>
            <a:endParaRPr/>
          </a:p>
          <a:p>
            <a:pPr indent="-195580" lvl="0" marL="182880" rtl="0" algn="l">
              <a:lnSpc>
                <a:spcPct val="150000"/>
              </a:lnSpc>
              <a:spcBef>
                <a:spcPts val="1200"/>
              </a:spcBef>
              <a:spcAft>
                <a:spcPts val="0"/>
              </a:spcAft>
              <a:buSzPts val="3080"/>
              <a:buChar char="•"/>
            </a:pPr>
            <a:r>
              <a:rPr lang="en-US"/>
              <a:t>Early detection and monitoring are crucial for achieving better health outcomes.</a:t>
            </a:r>
            <a:endParaRPr/>
          </a:p>
          <a:p>
            <a:pPr indent="-195580" lvl="0" marL="182880" rtl="0" algn="l">
              <a:lnSpc>
                <a:spcPct val="150000"/>
              </a:lnSpc>
              <a:spcBef>
                <a:spcPts val="1200"/>
              </a:spcBef>
              <a:spcAft>
                <a:spcPts val="0"/>
              </a:spcAft>
              <a:buSzPts val="3080"/>
              <a:buChar char="•"/>
            </a:pPr>
            <a:r>
              <a:rPr lang="en-US"/>
              <a:t> Always discuss the results and any concerns with the healthcare provider.</a:t>
            </a:r>
            <a:endParaRPr/>
          </a:p>
          <a:p>
            <a:pPr indent="-195580" lvl="0" marL="182880" rtl="0" algn="l">
              <a:lnSpc>
                <a:spcPct val="150000"/>
              </a:lnSpc>
              <a:spcBef>
                <a:spcPts val="1200"/>
              </a:spcBef>
              <a:spcAft>
                <a:spcPts val="0"/>
              </a:spcAft>
              <a:buSzPts val="3080"/>
              <a:buChar char="•"/>
            </a:pPr>
            <a:r>
              <a:rPr lang="en-US"/>
              <a:t>Be proactive about your health!</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9"/>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Resources/References</a:t>
            </a:r>
            <a:endParaRPr/>
          </a:p>
        </p:txBody>
      </p:sp>
      <p:sp>
        <p:nvSpPr>
          <p:cNvPr id="193" name="Google Shape;193;p19"/>
          <p:cNvSpPr txBox="1"/>
          <p:nvPr>
            <p:ph idx="1" type="body"/>
          </p:nvPr>
        </p:nvSpPr>
        <p:spPr>
          <a:xfrm>
            <a:off x="541712" y="1439501"/>
            <a:ext cx="10808332" cy="4519070"/>
          </a:xfrm>
          <a:prstGeom prst="rect">
            <a:avLst/>
          </a:prstGeom>
          <a:noFill/>
          <a:ln>
            <a:noFill/>
          </a:ln>
        </p:spPr>
        <p:txBody>
          <a:bodyPr anchorCtr="0" anchor="t" bIns="45700" lIns="91425" spcFirstLastPara="1" rIns="91425" wrap="square" tIns="45700">
            <a:normAutofit/>
          </a:bodyPr>
          <a:lstStyle/>
          <a:p>
            <a:pPr indent="-195580" lvl="0" marL="182880" rtl="0" algn="l">
              <a:lnSpc>
                <a:spcPct val="90000"/>
              </a:lnSpc>
              <a:spcBef>
                <a:spcPts val="0"/>
              </a:spcBef>
              <a:spcAft>
                <a:spcPts val="0"/>
              </a:spcAft>
              <a:buSzPts val="3080"/>
              <a:buChar char="•"/>
            </a:pPr>
            <a:r>
              <a:rPr lang="en-US"/>
              <a:t>Sample report formats sourced from </a:t>
            </a:r>
            <a:r>
              <a:rPr lang="en-US" u="sng">
                <a:solidFill>
                  <a:schemeClr val="hlink"/>
                </a:solidFill>
                <a:hlinkClick r:id="rId3"/>
              </a:rPr>
              <a:t>https://www.labsmartlis.com/</a:t>
            </a:r>
            <a:endParaRPr/>
          </a:p>
          <a:p>
            <a:pPr indent="-195580" lvl="0" marL="182880" rtl="0" algn="l">
              <a:lnSpc>
                <a:spcPct val="90000"/>
              </a:lnSpc>
              <a:spcBef>
                <a:spcPts val="1200"/>
              </a:spcBef>
              <a:spcAft>
                <a:spcPts val="0"/>
              </a:spcAft>
              <a:buSzPts val="3080"/>
              <a:buChar char="•"/>
            </a:pPr>
            <a:r>
              <a:rPr lang="en-US" u="sng">
                <a:solidFill>
                  <a:schemeClr val="hlink"/>
                </a:solidFill>
                <a:hlinkClick r:id="rId4"/>
              </a:rPr>
              <a:t>https://medlineplus.gov/lab-tests/</a:t>
            </a:r>
            <a:endParaRPr/>
          </a:p>
          <a:p>
            <a:pPr indent="0" lvl="0" marL="0" rtl="0" algn="l">
              <a:lnSpc>
                <a:spcPct val="90000"/>
              </a:lnSpc>
              <a:spcBef>
                <a:spcPts val="1200"/>
              </a:spcBef>
              <a:spcAft>
                <a:spcPts val="0"/>
              </a:spcAft>
              <a:buSzPts val="3080"/>
              <a:buNone/>
            </a:pPr>
            <a:r>
              <a:t/>
            </a:r>
            <a:endParaRPr/>
          </a:p>
          <a:p>
            <a:pPr indent="0" lvl="0" marL="182880" rtl="0" algn="l">
              <a:lnSpc>
                <a:spcPct val="90000"/>
              </a:lnSpc>
              <a:spcBef>
                <a:spcPts val="1200"/>
              </a:spcBef>
              <a:spcAft>
                <a:spcPts val="0"/>
              </a:spcAft>
              <a:buSzPts val="308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2"/>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Introduction - The Power of a Drop</a:t>
            </a:r>
            <a:endParaRPr/>
          </a:p>
        </p:txBody>
      </p:sp>
      <p:sp>
        <p:nvSpPr>
          <p:cNvPr id="67" name="Google Shape;67;p2"/>
          <p:cNvSpPr txBox="1"/>
          <p:nvPr>
            <p:ph idx="1" type="body"/>
          </p:nvPr>
        </p:nvSpPr>
        <p:spPr>
          <a:xfrm>
            <a:off x="541712" y="1439501"/>
            <a:ext cx="10808332" cy="451907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SzPts val="2640"/>
              <a:buNone/>
            </a:pPr>
            <a:r>
              <a:rPr b="1" lang="en-US" sz="2400"/>
              <a:t>What if a tiny </a:t>
            </a:r>
            <a:r>
              <a:rPr b="1" lang="en-US" sz="2400" u="sng">
                <a:solidFill>
                  <a:srgbClr val="FF0000"/>
                </a:solidFill>
              </a:rPr>
              <a:t>drop of blood</a:t>
            </a:r>
            <a:r>
              <a:rPr b="1" lang="en-US" sz="2400"/>
              <a:t> could tell us a whole story about your health?</a:t>
            </a:r>
            <a:endParaRPr b="1" sz="2400"/>
          </a:p>
        </p:txBody>
      </p:sp>
      <p:sp>
        <p:nvSpPr>
          <p:cNvPr id="68" name="Google Shape;68;p2"/>
          <p:cNvSpPr txBox="1"/>
          <p:nvPr/>
        </p:nvSpPr>
        <p:spPr>
          <a:xfrm>
            <a:off x="4443264" y="3140200"/>
            <a:ext cx="7202700" cy="8619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chemeClr val="dk1"/>
              </a:buClr>
              <a:buSzPts val="2000"/>
              <a:buFont typeface="Arial"/>
              <a:buChar char="•"/>
            </a:pPr>
            <a:r>
              <a:rPr b="0" i="0" lang="en-US" sz="2000" u="none" cap="none" strike="noStrike">
                <a:solidFill>
                  <a:schemeClr val="dk1"/>
                </a:solidFill>
                <a:latin typeface="Corbel"/>
                <a:ea typeface="Corbel"/>
                <a:cs typeface="Corbel"/>
                <a:sym typeface="Corbel"/>
              </a:rPr>
              <a:t>Blood tests are laboratory analyses of a blood sample</a:t>
            </a:r>
            <a:endParaRPr/>
          </a:p>
          <a:p>
            <a:pPr indent="-285750" lvl="0" marL="285750" marR="0" rtl="0" algn="l">
              <a:lnSpc>
                <a:spcPct val="150000"/>
              </a:lnSpc>
              <a:spcBef>
                <a:spcPts val="0"/>
              </a:spcBef>
              <a:spcAft>
                <a:spcPts val="0"/>
              </a:spcAft>
              <a:buClr>
                <a:schemeClr val="dk1"/>
              </a:buClr>
              <a:buSzPts val="2000"/>
              <a:buFont typeface="Arial"/>
              <a:buChar char="•"/>
            </a:pPr>
            <a:r>
              <a:rPr b="0" i="0" lang="en-US" sz="2000" u="none" cap="none" strike="noStrike">
                <a:solidFill>
                  <a:schemeClr val="dk1"/>
                </a:solidFill>
                <a:latin typeface="Corbel"/>
                <a:ea typeface="Corbel"/>
                <a:cs typeface="Corbel"/>
                <a:sym typeface="Corbel"/>
              </a:rPr>
              <a:t>Crucial for diagnosis, </a:t>
            </a:r>
            <a:r>
              <a:rPr lang="en-US" sz="2000">
                <a:solidFill>
                  <a:schemeClr val="dk1"/>
                </a:solidFill>
                <a:latin typeface="Corbel"/>
                <a:ea typeface="Corbel"/>
                <a:cs typeface="Corbel"/>
                <a:sym typeface="Corbel"/>
              </a:rPr>
              <a:t>monitoring, and</a:t>
            </a:r>
            <a:r>
              <a:rPr b="0" i="0" lang="en-US" sz="2000" u="none" cap="none" strike="noStrike">
                <a:solidFill>
                  <a:schemeClr val="dk1"/>
                </a:solidFill>
                <a:latin typeface="Corbel"/>
                <a:ea typeface="Corbel"/>
                <a:cs typeface="Corbel"/>
                <a:sym typeface="Corbel"/>
              </a:rPr>
              <a:t> overall health assessment</a:t>
            </a:r>
            <a:endParaRPr/>
          </a:p>
        </p:txBody>
      </p:sp>
      <p:pic>
        <p:nvPicPr>
          <p:cNvPr id="69" name="Google Shape;69;p2" title="192112911_m.jpg"/>
          <p:cNvPicPr preferRelativeResize="0"/>
          <p:nvPr/>
        </p:nvPicPr>
        <p:blipFill rotWithShape="1">
          <a:blip r:embed="rId3">
            <a:alphaModFix/>
          </a:blip>
          <a:srcRect b="0" l="29" r="29" t="0"/>
          <a:stretch/>
        </p:blipFill>
        <p:spPr>
          <a:xfrm>
            <a:off x="793525" y="2481988"/>
            <a:ext cx="3649751" cy="24340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3"/>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What is Blood?</a:t>
            </a:r>
            <a:endParaRPr/>
          </a:p>
        </p:txBody>
      </p:sp>
      <p:sp>
        <p:nvSpPr>
          <p:cNvPr id="76" name="Google Shape;76;p3"/>
          <p:cNvSpPr txBox="1"/>
          <p:nvPr>
            <p:ph idx="1" type="body"/>
          </p:nvPr>
        </p:nvSpPr>
        <p:spPr>
          <a:xfrm>
            <a:off x="541712" y="1439501"/>
            <a:ext cx="10808332" cy="451907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640"/>
              <a:buNone/>
            </a:pPr>
            <a:r>
              <a:rPr b="1" lang="en-US" sz="2400"/>
              <a:t>Components of Blood</a:t>
            </a:r>
            <a:endParaRPr b="1" sz="2400"/>
          </a:p>
        </p:txBody>
      </p:sp>
      <p:sp>
        <p:nvSpPr>
          <p:cNvPr id="77" name="Google Shape;77;p3"/>
          <p:cNvSpPr txBox="1"/>
          <p:nvPr/>
        </p:nvSpPr>
        <p:spPr>
          <a:xfrm>
            <a:off x="541711" y="2131532"/>
            <a:ext cx="8922799" cy="3276282"/>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chemeClr val="dk1"/>
              </a:buClr>
              <a:buSzPts val="2000"/>
              <a:buFont typeface="Arial"/>
              <a:buChar char="•"/>
            </a:pPr>
            <a:r>
              <a:rPr b="0" i="0" lang="en-US" sz="2000" u="none" cap="none" strike="noStrike">
                <a:solidFill>
                  <a:schemeClr val="dk1"/>
                </a:solidFill>
                <a:latin typeface="Corbel"/>
                <a:ea typeface="Corbel"/>
                <a:cs typeface="Corbel"/>
                <a:sym typeface="Corbel"/>
              </a:rPr>
              <a:t>Plasma (liquid matrix)</a:t>
            </a:r>
            <a:endParaRPr/>
          </a:p>
          <a:p>
            <a:pPr indent="-285750" lvl="0" marL="285750" marR="0" rtl="0" algn="l">
              <a:lnSpc>
                <a:spcPct val="150000"/>
              </a:lnSpc>
              <a:spcBef>
                <a:spcPts val="0"/>
              </a:spcBef>
              <a:spcAft>
                <a:spcPts val="0"/>
              </a:spcAft>
              <a:buClr>
                <a:schemeClr val="dk1"/>
              </a:buClr>
              <a:buSzPts val="2000"/>
              <a:buFont typeface="Arial"/>
              <a:buChar char="•"/>
            </a:pPr>
            <a:r>
              <a:rPr b="0" i="0" lang="en-US" sz="2000" u="none" cap="none" strike="noStrike">
                <a:solidFill>
                  <a:schemeClr val="dk1"/>
                </a:solidFill>
                <a:latin typeface="Corbel"/>
                <a:ea typeface="Corbel"/>
                <a:cs typeface="Corbel"/>
                <a:sym typeface="Corbel"/>
              </a:rPr>
              <a:t>Red Blood Cells (oxygen transport)</a:t>
            </a:r>
            <a:endParaRPr/>
          </a:p>
          <a:p>
            <a:pPr indent="-285750" lvl="0" marL="285750" marR="0" rtl="0" algn="l">
              <a:lnSpc>
                <a:spcPct val="150000"/>
              </a:lnSpc>
              <a:spcBef>
                <a:spcPts val="0"/>
              </a:spcBef>
              <a:spcAft>
                <a:spcPts val="0"/>
              </a:spcAft>
              <a:buClr>
                <a:schemeClr val="dk1"/>
              </a:buClr>
              <a:buSzPts val="2000"/>
              <a:buFont typeface="Arial"/>
              <a:buChar char="•"/>
            </a:pPr>
            <a:r>
              <a:rPr b="0" i="0" lang="en-US" sz="2000" u="none" cap="none" strike="noStrike">
                <a:solidFill>
                  <a:schemeClr val="dk1"/>
                </a:solidFill>
                <a:latin typeface="Corbel"/>
                <a:ea typeface="Corbel"/>
                <a:cs typeface="Corbel"/>
                <a:sym typeface="Corbel"/>
              </a:rPr>
              <a:t>White Blood Cells (immune system)</a:t>
            </a:r>
            <a:endParaRPr/>
          </a:p>
          <a:p>
            <a:pPr indent="-285750" lvl="0" marL="285750" marR="0" rtl="0" algn="l">
              <a:lnSpc>
                <a:spcPct val="150000"/>
              </a:lnSpc>
              <a:spcBef>
                <a:spcPts val="0"/>
              </a:spcBef>
              <a:spcAft>
                <a:spcPts val="0"/>
              </a:spcAft>
              <a:buClr>
                <a:schemeClr val="dk1"/>
              </a:buClr>
              <a:buSzPts val="2000"/>
              <a:buFont typeface="Arial"/>
              <a:buChar char="•"/>
            </a:pPr>
            <a:r>
              <a:rPr b="0" i="0" lang="en-US" sz="2000" u="none" cap="none" strike="noStrike">
                <a:solidFill>
                  <a:schemeClr val="dk1"/>
                </a:solidFill>
                <a:latin typeface="Corbel"/>
                <a:ea typeface="Corbel"/>
                <a:cs typeface="Corbel"/>
                <a:sym typeface="Corbel"/>
              </a:rPr>
              <a:t>Platelets (clotting)</a:t>
            </a:r>
            <a:endParaRPr/>
          </a:p>
          <a:p>
            <a:pPr indent="0" lvl="0" marL="0" marR="0" rtl="0" algn="l">
              <a:lnSpc>
                <a:spcPct val="150000"/>
              </a:lnSpc>
              <a:spcBef>
                <a:spcPts val="0"/>
              </a:spcBef>
              <a:spcAft>
                <a:spcPts val="0"/>
              </a:spcAft>
              <a:buNone/>
            </a:pPr>
            <a:r>
              <a:t/>
            </a:r>
            <a:endParaRPr b="0" i="0" sz="2000" u="none" cap="none" strike="noStrike">
              <a:solidFill>
                <a:schemeClr val="dk1"/>
              </a:solidFill>
              <a:latin typeface="Corbel"/>
              <a:ea typeface="Corbel"/>
              <a:cs typeface="Corbel"/>
              <a:sym typeface="Corbel"/>
            </a:endParaRPr>
          </a:p>
          <a:p>
            <a:pPr indent="0" lvl="0" marL="0" marR="0" rtl="0" algn="l">
              <a:lnSpc>
                <a:spcPct val="150000"/>
              </a:lnSpc>
              <a:spcBef>
                <a:spcPts val="0"/>
              </a:spcBef>
              <a:spcAft>
                <a:spcPts val="0"/>
              </a:spcAft>
              <a:buNone/>
            </a:pPr>
            <a:r>
              <a:rPr b="0" i="0" lang="en-US" sz="2000" u="none" cap="none" strike="noStrike">
                <a:solidFill>
                  <a:schemeClr val="dk1"/>
                </a:solidFill>
                <a:latin typeface="Corbel"/>
                <a:ea typeface="Corbel"/>
                <a:cs typeface="Corbel"/>
                <a:sym typeface="Corbel"/>
              </a:rPr>
              <a:t>Each component offers distinct health insights.</a:t>
            </a:r>
            <a:endParaRPr/>
          </a:p>
          <a:p>
            <a:pPr indent="0" lvl="0" marL="0" marR="0" rtl="0" algn="l">
              <a:lnSpc>
                <a:spcPct val="150000"/>
              </a:lnSpc>
              <a:spcBef>
                <a:spcPts val="0"/>
              </a:spcBef>
              <a:spcAft>
                <a:spcPts val="0"/>
              </a:spcAft>
              <a:buNone/>
            </a:pPr>
            <a:r>
              <a:t/>
            </a:r>
            <a:endParaRPr b="0" i="0" sz="2000" u="none" cap="none" strike="noStrike">
              <a:solidFill>
                <a:schemeClr val="dk1"/>
              </a:solidFill>
              <a:latin typeface="Corbel"/>
              <a:ea typeface="Corbel"/>
              <a:cs typeface="Corbel"/>
              <a:sym typeface="Corbel"/>
            </a:endParaRPr>
          </a:p>
        </p:txBody>
      </p:sp>
      <p:pic>
        <p:nvPicPr>
          <p:cNvPr id="78" name="Google Shape;78;p3" title="126422546_m.jpg"/>
          <p:cNvPicPr preferRelativeResize="0"/>
          <p:nvPr/>
        </p:nvPicPr>
        <p:blipFill rotWithShape="1">
          <a:blip r:embed="rId3">
            <a:alphaModFix/>
          </a:blip>
          <a:srcRect b="0" l="0" r="0" t="0"/>
          <a:stretch/>
        </p:blipFill>
        <p:spPr>
          <a:xfrm>
            <a:off x="5860550" y="1745824"/>
            <a:ext cx="5757373" cy="28786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4"/>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Why Are Blood Tests So Important?</a:t>
            </a:r>
            <a:endParaRPr/>
          </a:p>
        </p:txBody>
      </p:sp>
      <p:sp>
        <p:nvSpPr>
          <p:cNvPr id="85" name="Google Shape;85;p4"/>
          <p:cNvSpPr txBox="1"/>
          <p:nvPr>
            <p:ph idx="1" type="body"/>
          </p:nvPr>
        </p:nvSpPr>
        <p:spPr>
          <a:xfrm>
            <a:off x="541712" y="1439501"/>
            <a:ext cx="10808332" cy="4519070"/>
          </a:xfrm>
          <a:prstGeom prst="rect">
            <a:avLst/>
          </a:prstGeom>
          <a:noFill/>
          <a:ln>
            <a:noFill/>
          </a:ln>
        </p:spPr>
        <p:txBody>
          <a:bodyPr anchorCtr="0" anchor="t" bIns="45700" lIns="91425" spcFirstLastPara="1" rIns="91425" wrap="square" tIns="45700">
            <a:normAutofit/>
          </a:bodyPr>
          <a:lstStyle/>
          <a:p>
            <a:pPr indent="-182880" lvl="0" marL="182880" rtl="0" algn="l">
              <a:lnSpc>
                <a:spcPct val="90000"/>
              </a:lnSpc>
              <a:spcBef>
                <a:spcPts val="0"/>
              </a:spcBef>
              <a:spcAft>
                <a:spcPts val="0"/>
              </a:spcAft>
              <a:buSzPts val="2640"/>
              <a:buChar char="•"/>
            </a:pPr>
            <a:r>
              <a:rPr b="1" lang="en-US" sz="2400"/>
              <a:t>Diagnostic Tool:</a:t>
            </a:r>
            <a:endParaRPr/>
          </a:p>
          <a:p>
            <a:pPr indent="-182880" lvl="1" marL="685800" rtl="0" algn="l">
              <a:lnSpc>
                <a:spcPct val="90000"/>
              </a:lnSpc>
              <a:spcBef>
                <a:spcPts val="250"/>
              </a:spcBef>
              <a:spcAft>
                <a:spcPts val="0"/>
              </a:spcAft>
              <a:buSzPts val="1600"/>
              <a:buChar char="▪"/>
            </a:pPr>
            <a:r>
              <a:rPr lang="en-US" sz="2000"/>
              <a:t>Detecting diseases (infections, anemia, diabetes, kidney/liver issues)</a:t>
            </a:r>
            <a:endParaRPr/>
          </a:p>
          <a:p>
            <a:pPr indent="-182880" lvl="1" marL="685800" rtl="0" algn="l">
              <a:lnSpc>
                <a:spcPct val="90000"/>
              </a:lnSpc>
              <a:spcBef>
                <a:spcPts val="500"/>
              </a:spcBef>
              <a:spcAft>
                <a:spcPts val="0"/>
              </a:spcAft>
              <a:buSzPts val="1600"/>
              <a:buChar char="▪"/>
            </a:pPr>
            <a:r>
              <a:rPr lang="en-US" sz="2000"/>
              <a:t>Identifying inflammation and nutrient deficiencies</a:t>
            </a:r>
            <a:endParaRPr/>
          </a:p>
          <a:p>
            <a:pPr indent="-182880" lvl="0" marL="182880" rtl="0" algn="l">
              <a:lnSpc>
                <a:spcPct val="90000"/>
              </a:lnSpc>
              <a:spcBef>
                <a:spcPts val="1450"/>
              </a:spcBef>
              <a:spcAft>
                <a:spcPts val="0"/>
              </a:spcAft>
              <a:buSzPts val="2640"/>
              <a:buChar char="•"/>
            </a:pPr>
            <a:r>
              <a:rPr b="1" lang="en-US" sz="2400"/>
              <a:t>Monitoring Health Conditions:</a:t>
            </a:r>
            <a:endParaRPr sz="2400"/>
          </a:p>
          <a:p>
            <a:pPr indent="-182880" lvl="1" marL="685800" rtl="0" algn="l">
              <a:lnSpc>
                <a:spcPct val="90000"/>
              </a:lnSpc>
              <a:spcBef>
                <a:spcPts val="250"/>
              </a:spcBef>
              <a:spcAft>
                <a:spcPts val="0"/>
              </a:spcAft>
              <a:buSzPts val="1600"/>
              <a:buChar char="▪"/>
            </a:pPr>
            <a:r>
              <a:rPr lang="en-US" sz="2000"/>
              <a:t>Tracking chronic diseases (e.g., diabetes, thyroid disorders)</a:t>
            </a:r>
            <a:endParaRPr/>
          </a:p>
          <a:p>
            <a:pPr indent="-182880" lvl="1" marL="685800" rtl="0" algn="l">
              <a:lnSpc>
                <a:spcPct val="90000"/>
              </a:lnSpc>
              <a:spcBef>
                <a:spcPts val="500"/>
              </a:spcBef>
              <a:spcAft>
                <a:spcPts val="0"/>
              </a:spcAft>
              <a:buSzPts val="1600"/>
              <a:buChar char="▪"/>
            </a:pPr>
            <a:r>
              <a:rPr lang="en-US" sz="2000"/>
              <a:t>Assessing treatment effectiveness</a:t>
            </a:r>
            <a:endParaRPr/>
          </a:p>
          <a:p>
            <a:pPr indent="-182880" lvl="0" marL="182880" rtl="0" algn="l">
              <a:lnSpc>
                <a:spcPct val="90000"/>
              </a:lnSpc>
              <a:spcBef>
                <a:spcPts val="1450"/>
              </a:spcBef>
              <a:spcAft>
                <a:spcPts val="0"/>
              </a:spcAft>
              <a:buSzPts val="2640"/>
              <a:buChar char="•"/>
            </a:pPr>
            <a:r>
              <a:rPr b="1" lang="en-US" sz="2400"/>
              <a:t>Assessing Organ Function:</a:t>
            </a:r>
            <a:endParaRPr sz="2400"/>
          </a:p>
          <a:p>
            <a:pPr indent="-182880" lvl="1" marL="685800" rtl="0" algn="l">
              <a:lnSpc>
                <a:spcPct val="90000"/>
              </a:lnSpc>
              <a:spcBef>
                <a:spcPts val="250"/>
              </a:spcBef>
              <a:spcAft>
                <a:spcPts val="0"/>
              </a:spcAft>
              <a:buSzPts val="1600"/>
              <a:buChar char="▪"/>
            </a:pPr>
            <a:r>
              <a:rPr lang="en-US" sz="2000"/>
              <a:t>Kidneys, Liver, Thyroid, Heart</a:t>
            </a:r>
            <a:endParaRPr/>
          </a:p>
          <a:p>
            <a:pPr indent="-182880" lvl="0" marL="182880" rtl="0" algn="l">
              <a:lnSpc>
                <a:spcPct val="90000"/>
              </a:lnSpc>
              <a:spcBef>
                <a:spcPts val="1450"/>
              </a:spcBef>
              <a:spcAft>
                <a:spcPts val="0"/>
              </a:spcAft>
              <a:buSzPts val="2640"/>
              <a:buChar char="•"/>
            </a:pPr>
            <a:r>
              <a:rPr b="1" lang="en-US" sz="2400"/>
              <a:t>General Health Check-up:</a:t>
            </a:r>
            <a:endParaRPr sz="2400"/>
          </a:p>
          <a:p>
            <a:pPr indent="-182880" lvl="1" marL="685800" rtl="0" algn="l">
              <a:lnSpc>
                <a:spcPct val="90000"/>
              </a:lnSpc>
              <a:spcBef>
                <a:spcPts val="250"/>
              </a:spcBef>
              <a:spcAft>
                <a:spcPts val="0"/>
              </a:spcAft>
              <a:buSzPts val="1600"/>
              <a:buChar char="▪"/>
            </a:pPr>
            <a:r>
              <a:rPr lang="en-US" sz="2000"/>
              <a:t>Baseline measurements for future comparison</a:t>
            </a:r>
            <a:endParaRPr/>
          </a:p>
          <a:p>
            <a:pPr indent="-182880" lvl="1" marL="685800" rtl="0" algn="l">
              <a:lnSpc>
                <a:spcPct val="90000"/>
              </a:lnSpc>
              <a:spcBef>
                <a:spcPts val="500"/>
              </a:spcBef>
              <a:spcAft>
                <a:spcPts val="0"/>
              </a:spcAft>
              <a:buSzPts val="1600"/>
              <a:buChar char="▪"/>
            </a:pPr>
            <a:r>
              <a:rPr lang="en-US" sz="2000"/>
              <a:t>Proactive identification of potential issues</a:t>
            </a:r>
            <a:endParaRPr/>
          </a:p>
          <a:p>
            <a:pPr indent="0" lvl="0" marL="0" rtl="0" algn="l">
              <a:lnSpc>
                <a:spcPct val="90000"/>
              </a:lnSpc>
              <a:spcBef>
                <a:spcPts val="1450"/>
              </a:spcBef>
              <a:spcAft>
                <a:spcPts val="0"/>
              </a:spcAft>
              <a:buSzPts val="2640"/>
              <a:buNone/>
            </a:pPr>
            <a:r>
              <a:t/>
            </a:r>
            <a:endParaRPr sz="2400"/>
          </a:p>
        </p:txBody>
      </p:sp>
      <p:pic>
        <p:nvPicPr>
          <p:cNvPr id="86" name="Google Shape;86;p4" title="63988277_m.jpg"/>
          <p:cNvPicPr preferRelativeResize="0"/>
          <p:nvPr/>
        </p:nvPicPr>
        <p:blipFill rotWithShape="1">
          <a:blip r:embed="rId3">
            <a:alphaModFix/>
          </a:blip>
          <a:srcRect b="19" l="0" r="0" t="29"/>
          <a:stretch/>
        </p:blipFill>
        <p:spPr>
          <a:xfrm>
            <a:off x="7716875" y="2545225"/>
            <a:ext cx="4092001" cy="2725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5"/>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Types of Blood Samples</a:t>
            </a:r>
            <a:endParaRPr/>
          </a:p>
        </p:txBody>
      </p:sp>
      <p:sp>
        <p:nvSpPr>
          <p:cNvPr id="93" name="Google Shape;93;p5"/>
          <p:cNvSpPr txBox="1"/>
          <p:nvPr>
            <p:ph idx="1" type="body"/>
          </p:nvPr>
        </p:nvSpPr>
        <p:spPr>
          <a:xfrm>
            <a:off x="376136" y="1197204"/>
            <a:ext cx="10973908" cy="5128182"/>
          </a:xfrm>
          <a:prstGeom prst="rect">
            <a:avLst/>
          </a:prstGeom>
          <a:noFill/>
          <a:ln>
            <a:noFill/>
          </a:ln>
        </p:spPr>
        <p:txBody>
          <a:bodyPr anchorCtr="0" anchor="t" bIns="45700" lIns="91425" spcFirstLastPara="1" rIns="91425" wrap="square" tIns="45700">
            <a:normAutofit fontScale="92500" lnSpcReduction="20000"/>
          </a:bodyPr>
          <a:lstStyle/>
          <a:p>
            <a:pPr indent="-172402" lvl="0" marL="182880" rtl="0" algn="l">
              <a:lnSpc>
                <a:spcPct val="100000"/>
              </a:lnSpc>
              <a:spcBef>
                <a:spcPts val="0"/>
              </a:spcBef>
              <a:spcAft>
                <a:spcPts val="0"/>
              </a:spcAft>
              <a:buSzPct val="110000"/>
              <a:buChar char="•"/>
            </a:pPr>
            <a:r>
              <a:rPr b="1" lang="en-US" sz="2000"/>
              <a:t>Whole Blood</a:t>
            </a:r>
            <a:endParaRPr/>
          </a:p>
          <a:p>
            <a:pPr indent="-175260" lvl="1" marL="685800" rtl="0" algn="l">
              <a:lnSpc>
                <a:spcPct val="100000"/>
              </a:lnSpc>
              <a:spcBef>
                <a:spcPts val="250"/>
              </a:spcBef>
              <a:spcAft>
                <a:spcPts val="0"/>
              </a:spcAft>
              <a:buSzPct val="80000"/>
              <a:buChar char="▪"/>
            </a:pPr>
            <a:r>
              <a:rPr lang="en-US" sz="2000"/>
              <a:t>Blood collected with an anticoagulant, preventing it from clotting. Contains all blood components (red blood cells, white blood cells, platelets, plasma). </a:t>
            </a:r>
            <a:endParaRPr/>
          </a:p>
          <a:p>
            <a:pPr indent="-175260" lvl="1" marL="685800" rtl="0" algn="l">
              <a:lnSpc>
                <a:spcPct val="100000"/>
              </a:lnSpc>
              <a:spcBef>
                <a:spcPts val="500"/>
              </a:spcBef>
              <a:spcAft>
                <a:spcPts val="0"/>
              </a:spcAft>
              <a:buSzPct val="80000"/>
              <a:buChar char="▪"/>
            </a:pPr>
            <a:r>
              <a:rPr i="1" lang="en-US" sz="2000"/>
              <a:t>Uses:</a:t>
            </a:r>
            <a:r>
              <a:rPr lang="en-US" sz="2000"/>
              <a:t> Complete Blood Count (CBC), blood typing, and some genetic tests.</a:t>
            </a:r>
            <a:endParaRPr/>
          </a:p>
          <a:p>
            <a:pPr indent="-172402" lvl="0" marL="182880" rtl="0" algn="l">
              <a:lnSpc>
                <a:spcPct val="100000"/>
              </a:lnSpc>
              <a:spcBef>
                <a:spcPts val="1450"/>
              </a:spcBef>
              <a:spcAft>
                <a:spcPts val="0"/>
              </a:spcAft>
              <a:buSzPct val="110000"/>
              <a:buChar char="•"/>
            </a:pPr>
            <a:r>
              <a:rPr b="1" lang="en-US" sz="2000"/>
              <a:t>Plasma</a:t>
            </a:r>
            <a:endParaRPr/>
          </a:p>
          <a:p>
            <a:pPr indent="-175260" lvl="1" marL="685800" rtl="0" algn="l">
              <a:lnSpc>
                <a:spcPct val="100000"/>
              </a:lnSpc>
              <a:spcBef>
                <a:spcPts val="250"/>
              </a:spcBef>
              <a:spcAft>
                <a:spcPts val="0"/>
              </a:spcAft>
              <a:buSzPct val="80000"/>
              <a:buChar char="▪"/>
            </a:pPr>
            <a:r>
              <a:rPr lang="en-US" sz="2000"/>
              <a:t>The liquid portion of blood </a:t>
            </a:r>
            <a:r>
              <a:rPr i="1" lang="en-US" sz="2000"/>
              <a:t>after</a:t>
            </a:r>
            <a:r>
              <a:rPr lang="en-US" sz="2000"/>
              <a:t> anticoagulation and </a:t>
            </a:r>
            <a:r>
              <a:rPr lang="en-US" sz="2000">
                <a:extLst>
                  <a:ext uri="http://customooxmlschemas.google.com/">
                    <go:slidesCustomData xmlns:go="http://customooxmlschemas.google.com/" textRoundtripDataId="0"/>
                  </a:ext>
                </a:extLst>
              </a:rPr>
              <a:t>centrifugation</a:t>
            </a:r>
            <a:r>
              <a:rPr lang="en-US" sz="2000"/>
              <a:t>, which separates the cellular components from the fluid. Contains clotting factors.</a:t>
            </a:r>
            <a:endParaRPr sz="2000"/>
          </a:p>
          <a:p>
            <a:pPr indent="-185420" lvl="1" marL="685800" rtl="0" algn="l">
              <a:lnSpc>
                <a:spcPct val="100000"/>
              </a:lnSpc>
              <a:spcBef>
                <a:spcPts val="250"/>
              </a:spcBef>
              <a:spcAft>
                <a:spcPts val="0"/>
              </a:spcAft>
              <a:buSzPct val="80000"/>
              <a:buChar char="▪"/>
            </a:pPr>
            <a:r>
              <a:rPr lang="en-US" sz="2000"/>
              <a:t>Centrifugation is a laboratory technique used to separate components of a mixture (eg: blood cells, urine, cell components) .</a:t>
            </a:r>
            <a:endParaRPr/>
          </a:p>
          <a:p>
            <a:pPr indent="-175260" lvl="1" marL="685800" rtl="0" algn="l">
              <a:lnSpc>
                <a:spcPct val="100000"/>
              </a:lnSpc>
              <a:spcBef>
                <a:spcPts val="250"/>
              </a:spcBef>
              <a:spcAft>
                <a:spcPts val="0"/>
              </a:spcAft>
              <a:buSzPct val="80000"/>
              <a:buChar char="▪"/>
            </a:pPr>
            <a:r>
              <a:rPr i="1" lang="en-US" sz="2000"/>
              <a:t>Uses:</a:t>
            </a:r>
            <a:r>
              <a:rPr lang="en-US" sz="2000"/>
              <a:t> Coagulation studies (</a:t>
            </a:r>
            <a:r>
              <a:rPr lang="en-US" sz="2000">
                <a:extLst>
                  <a:ext uri="http://customooxmlschemas.google.com/">
                    <go:slidesCustomData xmlns:go="http://customooxmlschemas.google.com/" textRoundtripDataId="1"/>
                  </a:ext>
                </a:extLst>
              </a:rPr>
              <a:t>e.g., prothrombin time (PT), partial thromboplastin time (PTT</a:t>
            </a:r>
            <a:r>
              <a:rPr lang="en-US" sz="2000"/>
              <a:t>)), some drug levels, some protein assays.</a:t>
            </a:r>
            <a:endParaRPr/>
          </a:p>
          <a:p>
            <a:pPr indent="-172402" lvl="0" marL="182880" rtl="0" algn="l">
              <a:lnSpc>
                <a:spcPct val="100000"/>
              </a:lnSpc>
              <a:spcBef>
                <a:spcPts val="1450"/>
              </a:spcBef>
              <a:spcAft>
                <a:spcPts val="0"/>
              </a:spcAft>
              <a:buSzPct val="110000"/>
              <a:buChar char="•"/>
            </a:pPr>
            <a:r>
              <a:rPr b="1" lang="en-US" sz="2000"/>
              <a:t>Serum</a:t>
            </a:r>
            <a:endParaRPr/>
          </a:p>
          <a:p>
            <a:pPr indent="-175260" lvl="1" marL="685800" rtl="0" algn="l">
              <a:lnSpc>
                <a:spcPct val="100000"/>
              </a:lnSpc>
              <a:spcBef>
                <a:spcPts val="250"/>
              </a:spcBef>
              <a:spcAft>
                <a:spcPts val="0"/>
              </a:spcAft>
              <a:buSzPct val="80000"/>
              <a:buChar char="▪"/>
            </a:pPr>
            <a:r>
              <a:rPr lang="en-US" sz="2000"/>
              <a:t>The liquid portion of blood </a:t>
            </a:r>
            <a:r>
              <a:rPr i="1" lang="en-US" sz="2000"/>
              <a:t>after</a:t>
            </a:r>
            <a:r>
              <a:rPr lang="en-US" sz="2000"/>
              <a:t> it has clotted and the clot has been removed (by centrifugation). Lacks </a:t>
            </a:r>
            <a:r>
              <a:rPr lang="en-US" sz="2000">
                <a:extLst>
                  <a:ext uri="http://customooxmlschemas.google.com/">
                    <go:slidesCustomData xmlns:go="http://customooxmlschemas.google.com/" textRoundtripDataId="2"/>
                  </a:ext>
                </a:extLst>
              </a:rPr>
              <a:t>clotting factors (coagulation factors.</a:t>
            </a:r>
            <a:r>
              <a:rPr lang="en-US" sz="2000"/>
              <a:t> </a:t>
            </a:r>
            <a:endParaRPr sz="2000"/>
          </a:p>
          <a:p>
            <a:pPr indent="0" lvl="0" marL="685800" rtl="0" algn="l">
              <a:lnSpc>
                <a:spcPct val="100000"/>
              </a:lnSpc>
              <a:spcBef>
                <a:spcPts val="250"/>
              </a:spcBef>
              <a:spcAft>
                <a:spcPts val="0"/>
              </a:spcAft>
              <a:buNone/>
            </a:pPr>
            <a:r>
              <a:rPr lang="en-US" sz="2000"/>
              <a:t>Clotting factors are a group of proteins in the blood that work to stop the bleeding and form a blood clot. </a:t>
            </a:r>
            <a:endParaRPr sz="2000"/>
          </a:p>
          <a:p>
            <a:pPr indent="-175260" lvl="1" marL="685800" rtl="0" algn="l">
              <a:lnSpc>
                <a:spcPct val="100000"/>
              </a:lnSpc>
              <a:spcBef>
                <a:spcPts val="500"/>
              </a:spcBef>
              <a:spcAft>
                <a:spcPts val="0"/>
              </a:spcAft>
              <a:buSzPct val="80000"/>
              <a:buChar char="▪"/>
            </a:pPr>
            <a:r>
              <a:rPr i="1" lang="en-US" sz="2000"/>
              <a:t>Uses:</a:t>
            </a:r>
            <a:r>
              <a:rPr lang="en-US" sz="2000"/>
              <a:t> Most chemistry tests (e.g., electrolytes, glucose, kidney/liver function), hormone tests, antibody tests, tumor markers.</a:t>
            </a:r>
            <a:endParaRPr/>
          </a:p>
          <a:p>
            <a:pPr indent="0" lvl="0" marL="0" rtl="0" algn="l">
              <a:lnSpc>
                <a:spcPct val="90000"/>
              </a:lnSpc>
              <a:spcBef>
                <a:spcPts val="1450"/>
              </a:spcBef>
              <a:spcAft>
                <a:spcPts val="0"/>
              </a:spcAft>
              <a:buSzPct val="110000"/>
              <a:buNone/>
            </a:pPr>
            <a:r>
              <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6"/>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Blood Tests based on Category</a:t>
            </a:r>
            <a:endParaRPr/>
          </a:p>
        </p:txBody>
      </p:sp>
      <p:sp>
        <p:nvSpPr>
          <p:cNvPr id="100" name="Google Shape;100;p6"/>
          <p:cNvSpPr txBox="1"/>
          <p:nvPr>
            <p:ph idx="1" type="body"/>
          </p:nvPr>
        </p:nvSpPr>
        <p:spPr>
          <a:xfrm>
            <a:off x="376136" y="1197204"/>
            <a:ext cx="10973908" cy="5128182"/>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90000"/>
              </a:lnSpc>
              <a:spcBef>
                <a:spcPts val="0"/>
              </a:spcBef>
              <a:spcAft>
                <a:spcPts val="0"/>
              </a:spcAft>
              <a:buSzPct val="110000"/>
              <a:buNone/>
            </a:pPr>
            <a:r>
              <a:rPr b="1" lang="en-US" sz="3200"/>
              <a:t>Metabolic Tests</a:t>
            </a:r>
            <a:endParaRPr sz="3200"/>
          </a:p>
          <a:p>
            <a:pPr indent="-170307" lvl="0" marL="182880" rtl="0" algn="l">
              <a:lnSpc>
                <a:spcPct val="90000"/>
              </a:lnSpc>
              <a:spcBef>
                <a:spcPts val="1200"/>
              </a:spcBef>
              <a:spcAft>
                <a:spcPts val="0"/>
              </a:spcAft>
              <a:buSzPct val="110000"/>
              <a:buChar char="•"/>
            </a:pPr>
            <a:r>
              <a:rPr b="1" lang="en-US" sz="2400"/>
              <a:t> Fasting Blood Glucose</a:t>
            </a:r>
            <a:endParaRPr/>
          </a:p>
          <a:p>
            <a:pPr indent="-175260" lvl="1" marL="685800" rtl="0" algn="l">
              <a:lnSpc>
                <a:spcPct val="90000"/>
              </a:lnSpc>
              <a:spcBef>
                <a:spcPts val="250"/>
              </a:spcBef>
              <a:spcAft>
                <a:spcPts val="0"/>
              </a:spcAft>
              <a:buSzPct val="80000"/>
              <a:buChar char="▪"/>
            </a:pPr>
            <a:r>
              <a:rPr lang="en-US" sz="2000"/>
              <a:t>Measures blood sugar levels after an overnight fast</a:t>
            </a:r>
            <a:endParaRPr/>
          </a:p>
          <a:p>
            <a:pPr indent="-175260" lvl="1" marL="685800" rtl="0" algn="l">
              <a:lnSpc>
                <a:spcPct val="90000"/>
              </a:lnSpc>
              <a:spcBef>
                <a:spcPts val="500"/>
              </a:spcBef>
              <a:spcAft>
                <a:spcPts val="0"/>
              </a:spcAft>
              <a:buSzPct val="80000"/>
              <a:buChar char="▪"/>
            </a:pPr>
            <a:r>
              <a:rPr lang="en-US" sz="2000"/>
              <a:t>Screening for diabetes and prediabetes</a:t>
            </a:r>
            <a:endParaRPr/>
          </a:p>
          <a:p>
            <a:pPr indent="-170307" lvl="0" marL="182880" rtl="0" algn="l">
              <a:lnSpc>
                <a:spcPct val="90000"/>
              </a:lnSpc>
              <a:spcBef>
                <a:spcPts val="1450"/>
              </a:spcBef>
              <a:spcAft>
                <a:spcPts val="0"/>
              </a:spcAft>
              <a:buSzPct val="110000"/>
              <a:buChar char="•"/>
            </a:pPr>
            <a:r>
              <a:rPr b="1" lang="en-US" sz="2400"/>
              <a:t>HbA1c (Glycated Hemoglobin)</a:t>
            </a:r>
            <a:endParaRPr/>
          </a:p>
          <a:p>
            <a:pPr indent="-175260" lvl="1" marL="685800" rtl="0" algn="l">
              <a:lnSpc>
                <a:spcPct val="90000"/>
              </a:lnSpc>
              <a:spcBef>
                <a:spcPts val="250"/>
              </a:spcBef>
              <a:spcAft>
                <a:spcPts val="0"/>
              </a:spcAft>
              <a:buSzPct val="80000"/>
              <a:buChar char="▪"/>
            </a:pPr>
            <a:r>
              <a:rPr lang="en-US" sz="2000"/>
              <a:t>Provides an average of blood sugar levels over the past 2-3 months</a:t>
            </a:r>
            <a:endParaRPr/>
          </a:p>
          <a:p>
            <a:pPr indent="-175260" lvl="1" marL="685800" rtl="0" algn="l">
              <a:lnSpc>
                <a:spcPct val="90000"/>
              </a:lnSpc>
              <a:spcBef>
                <a:spcPts val="500"/>
              </a:spcBef>
              <a:spcAft>
                <a:spcPts val="0"/>
              </a:spcAft>
              <a:buSzPct val="80000"/>
              <a:buChar char="▪"/>
            </a:pPr>
            <a:r>
              <a:rPr lang="en-US" sz="2000"/>
              <a:t>Used for diabetes diagnosis and management</a:t>
            </a:r>
            <a:endParaRPr/>
          </a:p>
          <a:p>
            <a:pPr indent="-170307" lvl="0" marL="182880" rtl="0" algn="l">
              <a:lnSpc>
                <a:spcPct val="90000"/>
              </a:lnSpc>
              <a:spcBef>
                <a:spcPts val="1450"/>
              </a:spcBef>
              <a:spcAft>
                <a:spcPts val="0"/>
              </a:spcAft>
              <a:buSzPct val="110000"/>
              <a:buChar char="•"/>
            </a:pPr>
            <a:r>
              <a:rPr b="1" lang="en-US" sz="2400"/>
              <a:t> Lipid Panel</a:t>
            </a:r>
            <a:endParaRPr/>
          </a:p>
          <a:p>
            <a:pPr indent="-175260" lvl="1" marL="685800" rtl="0" algn="l">
              <a:lnSpc>
                <a:spcPct val="90000"/>
              </a:lnSpc>
              <a:spcBef>
                <a:spcPts val="250"/>
              </a:spcBef>
              <a:spcAft>
                <a:spcPts val="0"/>
              </a:spcAft>
              <a:buSzPct val="80000"/>
              <a:buChar char="▪"/>
            </a:pPr>
            <a:r>
              <a:rPr lang="en-US" sz="2000"/>
              <a:t> Measures cholesterol (</a:t>
            </a:r>
            <a:r>
              <a:rPr lang="en-US" sz="2000">
                <a:extLst>
                  <a:ext uri="http://customooxmlschemas.google.com/">
                    <go:slidesCustomData xmlns:go="http://customooxmlschemas.google.com/" textRoundtripDataId="3"/>
                  </a:ext>
                </a:extLst>
              </a:rPr>
              <a:t>total cholesterol, VLDL,  LDL, HDL</a:t>
            </a:r>
            <a:r>
              <a:rPr lang="en-US" sz="2000"/>
              <a:t>) and triglycerides, assessing cardiovascular risk</a:t>
            </a:r>
            <a:endParaRPr/>
          </a:p>
          <a:p>
            <a:pPr indent="-170307" lvl="0" marL="182880" rtl="0" algn="l">
              <a:lnSpc>
                <a:spcPct val="90000"/>
              </a:lnSpc>
              <a:spcBef>
                <a:spcPts val="1450"/>
              </a:spcBef>
              <a:spcAft>
                <a:spcPts val="0"/>
              </a:spcAft>
              <a:buSzPct val="110000"/>
              <a:buChar char="•"/>
            </a:pPr>
            <a:r>
              <a:rPr b="1" lang="en-US" sz="2400"/>
              <a:t>Electrolyte Panel (Na, K, Cl, CO2)</a:t>
            </a:r>
            <a:endParaRPr/>
          </a:p>
          <a:p>
            <a:pPr indent="-175260" lvl="1" marL="685800" rtl="0" algn="l">
              <a:lnSpc>
                <a:spcPct val="90000"/>
              </a:lnSpc>
              <a:spcBef>
                <a:spcPts val="250"/>
              </a:spcBef>
              <a:spcAft>
                <a:spcPts val="0"/>
              </a:spcAft>
              <a:buSzPct val="80000"/>
              <a:buChar char="▪"/>
            </a:pPr>
            <a:r>
              <a:rPr lang="en-US" sz="2000"/>
              <a:t>Measures key electrolytes crucial for fluid balance, nerve, and muscle function</a:t>
            </a:r>
            <a:endParaRPr/>
          </a:p>
          <a:p>
            <a:pPr indent="-170307" lvl="0" marL="182880" rtl="0" algn="l">
              <a:lnSpc>
                <a:spcPct val="90000"/>
              </a:lnSpc>
              <a:spcBef>
                <a:spcPts val="1450"/>
              </a:spcBef>
              <a:spcAft>
                <a:spcPts val="0"/>
              </a:spcAft>
              <a:buSzPct val="110000"/>
              <a:buChar char="•"/>
            </a:pPr>
            <a:r>
              <a:rPr b="1" lang="en-US" sz="2400"/>
              <a:t>Uric Acid</a:t>
            </a:r>
            <a:endParaRPr/>
          </a:p>
          <a:p>
            <a:pPr indent="-175260" lvl="1" marL="685800" rtl="0" algn="l">
              <a:lnSpc>
                <a:spcPct val="90000"/>
              </a:lnSpc>
              <a:spcBef>
                <a:spcPts val="250"/>
              </a:spcBef>
              <a:spcAft>
                <a:spcPts val="0"/>
              </a:spcAft>
              <a:buSzPct val="80000"/>
              <a:buChar char="▪"/>
            </a:pPr>
            <a:r>
              <a:rPr lang="en-US" sz="2000"/>
              <a:t>Evaluates for gout or kidney stone risk</a:t>
            </a:r>
            <a:endParaRPr/>
          </a:p>
          <a:p>
            <a:pPr indent="0" lvl="0" marL="0" rtl="0" algn="l">
              <a:lnSpc>
                <a:spcPct val="90000"/>
              </a:lnSpc>
              <a:spcBef>
                <a:spcPts val="1450"/>
              </a:spcBef>
              <a:spcAft>
                <a:spcPts val="0"/>
              </a:spcAft>
              <a:buSzPct val="110000"/>
              <a:buNone/>
            </a:pPr>
            <a:r>
              <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7"/>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Blood Tests based on Category</a:t>
            </a:r>
            <a:endParaRPr/>
          </a:p>
        </p:txBody>
      </p:sp>
      <p:sp>
        <p:nvSpPr>
          <p:cNvPr id="107" name="Google Shape;107;p7"/>
          <p:cNvSpPr txBox="1"/>
          <p:nvPr>
            <p:ph idx="1" type="body"/>
          </p:nvPr>
        </p:nvSpPr>
        <p:spPr>
          <a:xfrm>
            <a:off x="376136" y="1197204"/>
            <a:ext cx="10973908" cy="5128182"/>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3520"/>
              <a:buNone/>
            </a:pPr>
            <a:r>
              <a:rPr b="1" lang="en-US" sz="3200"/>
              <a:t>Inflammatory Tests</a:t>
            </a:r>
            <a:endParaRPr sz="3200"/>
          </a:p>
          <a:p>
            <a:pPr indent="-182880" lvl="0" marL="182880" rtl="0" algn="l">
              <a:lnSpc>
                <a:spcPct val="90000"/>
              </a:lnSpc>
              <a:spcBef>
                <a:spcPts val="1200"/>
              </a:spcBef>
              <a:spcAft>
                <a:spcPts val="0"/>
              </a:spcAft>
              <a:buSzPts val="2640"/>
              <a:buChar char="•"/>
            </a:pPr>
            <a:r>
              <a:rPr b="1" lang="en-US" sz="2400"/>
              <a:t>C-Reactive Protein (CRP)</a:t>
            </a:r>
            <a:endParaRPr b="1" sz="2400"/>
          </a:p>
          <a:p>
            <a:pPr indent="-182880" lvl="1" marL="685800" rtl="0" algn="l">
              <a:lnSpc>
                <a:spcPct val="90000"/>
              </a:lnSpc>
              <a:spcBef>
                <a:spcPts val="250"/>
              </a:spcBef>
              <a:spcAft>
                <a:spcPts val="0"/>
              </a:spcAft>
              <a:buSzPts val="1600"/>
              <a:buChar char="▪"/>
            </a:pPr>
            <a:r>
              <a:rPr lang="en-US" sz="2000"/>
              <a:t>A general marker of inflammation in the body</a:t>
            </a:r>
            <a:endParaRPr/>
          </a:p>
          <a:p>
            <a:pPr indent="-182880" lvl="0" marL="182880" rtl="0" algn="l">
              <a:lnSpc>
                <a:spcPct val="90000"/>
              </a:lnSpc>
              <a:spcBef>
                <a:spcPts val="1450"/>
              </a:spcBef>
              <a:spcAft>
                <a:spcPts val="0"/>
              </a:spcAft>
              <a:buSzPts val="2640"/>
              <a:buChar char="•"/>
            </a:pPr>
            <a:r>
              <a:rPr b="1" lang="en-US" sz="2400"/>
              <a:t>Erythrocyte Sedimentation Rate (ESR)</a:t>
            </a:r>
            <a:endParaRPr/>
          </a:p>
          <a:p>
            <a:pPr indent="-182880" lvl="1" marL="685800" rtl="0" algn="l">
              <a:lnSpc>
                <a:spcPct val="90000"/>
              </a:lnSpc>
              <a:spcBef>
                <a:spcPts val="250"/>
              </a:spcBef>
              <a:spcAft>
                <a:spcPts val="0"/>
              </a:spcAft>
              <a:buSzPts val="1600"/>
              <a:buChar char="▪"/>
            </a:pPr>
            <a:r>
              <a:rPr lang="en-US" sz="2000"/>
              <a:t>A general indicator of inflammation or infection</a:t>
            </a:r>
            <a:endParaRPr/>
          </a:p>
          <a:p>
            <a:pPr indent="-182880" lvl="0" marL="182880" rtl="0" algn="l">
              <a:lnSpc>
                <a:spcPct val="90000"/>
              </a:lnSpc>
              <a:spcBef>
                <a:spcPts val="1450"/>
              </a:spcBef>
              <a:spcAft>
                <a:spcPts val="0"/>
              </a:spcAft>
              <a:buSzPts val="2640"/>
              <a:buChar char="•"/>
            </a:pPr>
            <a:r>
              <a:rPr b="1" lang="en-US" sz="2400"/>
              <a:t>Procalcitonin</a:t>
            </a:r>
            <a:endParaRPr/>
          </a:p>
          <a:p>
            <a:pPr indent="-182880" lvl="1" marL="685800" rtl="0" algn="l">
              <a:lnSpc>
                <a:spcPct val="90000"/>
              </a:lnSpc>
              <a:spcBef>
                <a:spcPts val="250"/>
              </a:spcBef>
              <a:spcAft>
                <a:spcPts val="0"/>
              </a:spcAft>
              <a:buSzPts val="1600"/>
              <a:buChar char="▪"/>
            </a:pPr>
            <a:r>
              <a:rPr lang="en-US" sz="2000"/>
              <a:t>Used to assess the risk of developing systemic bacterial infection or sepsis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8"/>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Blood Tests based on Category</a:t>
            </a:r>
            <a:endParaRPr/>
          </a:p>
        </p:txBody>
      </p:sp>
      <p:sp>
        <p:nvSpPr>
          <p:cNvPr id="114" name="Google Shape;114;p8"/>
          <p:cNvSpPr txBox="1"/>
          <p:nvPr>
            <p:ph idx="1" type="body"/>
          </p:nvPr>
        </p:nvSpPr>
        <p:spPr>
          <a:xfrm>
            <a:off x="376136" y="1197204"/>
            <a:ext cx="10973908" cy="5128182"/>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90000"/>
              </a:lnSpc>
              <a:spcBef>
                <a:spcPts val="0"/>
              </a:spcBef>
              <a:spcAft>
                <a:spcPts val="0"/>
              </a:spcAft>
              <a:buSzPts val="3520"/>
              <a:buNone/>
            </a:pPr>
            <a:r>
              <a:rPr b="1" lang="en-US" sz="3200"/>
              <a:t>Hormonal Tests</a:t>
            </a:r>
            <a:endParaRPr sz="3200"/>
          </a:p>
          <a:p>
            <a:pPr indent="-182880" lvl="0" marL="182880" rtl="0" algn="l">
              <a:lnSpc>
                <a:spcPct val="90000"/>
              </a:lnSpc>
              <a:spcBef>
                <a:spcPts val="1200"/>
              </a:spcBef>
              <a:spcAft>
                <a:spcPts val="0"/>
              </a:spcAft>
              <a:buSzPts val="2640"/>
              <a:buChar char="•"/>
            </a:pPr>
            <a:r>
              <a:rPr b="1" lang="en-US" sz="2400"/>
              <a:t>Thyroid Stimulating Hormone (TSH)</a:t>
            </a:r>
            <a:endParaRPr/>
          </a:p>
          <a:p>
            <a:pPr indent="-182880" lvl="1" marL="685800" rtl="0" algn="l">
              <a:lnSpc>
                <a:spcPct val="90000"/>
              </a:lnSpc>
              <a:spcBef>
                <a:spcPts val="250"/>
              </a:spcBef>
              <a:spcAft>
                <a:spcPts val="0"/>
              </a:spcAft>
              <a:buSzPts val="1600"/>
              <a:buChar char="▪"/>
            </a:pPr>
            <a:r>
              <a:rPr lang="en-US" sz="2000"/>
              <a:t>Screens for thyroid disorders (hypothyroidism or hyperthyroidism)</a:t>
            </a:r>
            <a:endParaRPr/>
          </a:p>
          <a:p>
            <a:pPr indent="-182880" lvl="0" marL="182880" rtl="0" algn="l">
              <a:lnSpc>
                <a:spcPct val="90000"/>
              </a:lnSpc>
              <a:spcBef>
                <a:spcPts val="1450"/>
              </a:spcBef>
              <a:spcAft>
                <a:spcPts val="0"/>
              </a:spcAft>
              <a:buSzPts val="2640"/>
              <a:buChar char="•"/>
            </a:pPr>
            <a:r>
              <a:rPr b="1" lang="en-US" sz="2400"/>
              <a:t>Thyroid Hormones (T3, T4)</a:t>
            </a:r>
            <a:endParaRPr/>
          </a:p>
          <a:p>
            <a:pPr indent="-182880" lvl="1" marL="685800" rtl="0" algn="l">
              <a:lnSpc>
                <a:spcPct val="90000"/>
              </a:lnSpc>
              <a:spcBef>
                <a:spcPts val="250"/>
              </a:spcBef>
              <a:spcAft>
                <a:spcPts val="0"/>
              </a:spcAft>
              <a:buSzPts val="1600"/>
              <a:buChar char="▪"/>
            </a:pPr>
            <a:r>
              <a:rPr lang="en-US" sz="2000"/>
              <a:t>Measures the actual thyroid hormones</a:t>
            </a:r>
            <a:endParaRPr/>
          </a:p>
          <a:p>
            <a:pPr indent="-182880" lvl="0" marL="182880" rtl="0" algn="l">
              <a:lnSpc>
                <a:spcPct val="90000"/>
              </a:lnSpc>
              <a:spcBef>
                <a:spcPts val="1450"/>
              </a:spcBef>
              <a:spcAft>
                <a:spcPts val="0"/>
              </a:spcAft>
              <a:buSzPts val="2640"/>
              <a:buChar char="•"/>
            </a:pPr>
            <a:r>
              <a:rPr b="1" lang="en-US" sz="2400"/>
              <a:t>Vitamin D</a:t>
            </a:r>
            <a:endParaRPr/>
          </a:p>
          <a:p>
            <a:pPr indent="-182880" lvl="1" marL="685800" rtl="0" algn="l">
              <a:lnSpc>
                <a:spcPct val="90000"/>
              </a:lnSpc>
              <a:spcBef>
                <a:spcPts val="250"/>
              </a:spcBef>
              <a:spcAft>
                <a:spcPts val="0"/>
              </a:spcAft>
              <a:buSzPts val="1600"/>
              <a:buChar char="▪"/>
            </a:pPr>
            <a:r>
              <a:rPr lang="en-US" sz="2000"/>
              <a:t>A crucial hormone/vitamin measured to assess bone health and immune function</a:t>
            </a:r>
            <a:endParaRPr/>
          </a:p>
          <a:p>
            <a:pPr indent="-182880" lvl="0" marL="182880" rtl="0" algn="l">
              <a:lnSpc>
                <a:spcPct val="90000"/>
              </a:lnSpc>
              <a:spcBef>
                <a:spcPts val="1450"/>
              </a:spcBef>
              <a:spcAft>
                <a:spcPts val="0"/>
              </a:spcAft>
              <a:buSzPts val="2640"/>
              <a:buChar char="•"/>
            </a:pPr>
            <a:r>
              <a:rPr b="1" lang="en-US" sz="2400"/>
              <a:t>Testosterone (Male/Female)</a:t>
            </a:r>
            <a:endParaRPr/>
          </a:p>
          <a:p>
            <a:pPr indent="-182880" lvl="1" marL="685800" rtl="0" algn="l">
              <a:lnSpc>
                <a:spcPct val="90000"/>
              </a:lnSpc>
              <a:spcBef>
                <a:spcPts val="250"/>
              </a:spcBef>
              <a:spcAft>
                <a:spcPts val="0"/>
              </a:spcAft>
              <a:buSzPts val="1600"/>
              <a:buChar char="▪"/>
            </a:pPr>
            <a:r>
              <a:rPr lang="en-US" sz="2000"/>
              <a:t>Evaluates reproductive and overall health</a:t>
            </a:r>
            <a:endParaRPr/>
          </a:p>
          <a:p>
            <a:pPr indent="-182880" lvl="0" marL="182880" rtl="0" algn="l">
              <a:lnSpc>
                <a:spcPct val="90000"/>
              </a:lnSpc>
              <a:spcBef>
                <a:spcPts val="1450"/>
              </a:spcBef>
              <a:spcAft>
                <a:spcPts val="0"/>
              </a:spcAft>
              <a:buSzPts val="2640"/>
              <a:buChar char="•"/>
            </a:pPr>
            <a:r>
              <a:rPr b="1" lang="en-US" sz="2400"/>
              <a:t>Estrogen/Progesterone (Female)</a:t>
            </a:r>
            <a:endParaRPr/>
          </a:p>
          <a:p>
            <a:pPr indent="-182880" lvl="1" marL="685800" rtl="0" algn="l">
              <a:lnSpc>
                <a:spcPct val="90000"/>
              </a:lnSpc>
              <a:spcBef>
                <a:spcPts val="250"/>
              </a:spcBef>
              <a:spcAft>
                <a:spcPts val="0"/>
              </a:spcAft>
              <a:buSzPts val="1600"/>
              <a:buChar char="▪"/>
            </a:pPr>
            <a:r>
              <a:rPr lang="en-US" sz="2000"/>
              <a:t>Assess menstrual cycle and reproductive health</a:t>
            </a:r>
            <a:endParaRPr/>
          </a:p>
          <a:p>
            <a:pPr indent="-182880" lvl="0" marL="182880" rtl="0" algn="l">
              <a:lnSpc>
                <a:spcPct val="90000"/>
              </a:lnSpc>
              <a:spcBef>
                <a:spcPts val="1450"/>
              </a:spcBef>
              <a:spcAft>
                <a:spcPts val="0"/>
              </a:spcAft>
              <a:buSzPts val="2640"/>
              <a:buChar char="•"/>
            </a:pPr>
            <a:r>
              <a:rPr b="1" lang="en-US" sz="2400"/>
              <a:t>Cortisol</a:t>
            </a:r>
            <a:endParaRPr/>
          </a:p>
          <a:p>
            <a:pPr indent="-182880" lvl="1" marL="685800" rtl="0" algn="l">
              <a:lnSpc>
                <a:spcPct val="90000"/>
              </a:lnSpc>
              <a:spcBef>
                <a:spcPts val="250"/>
              </a:spcBef>
              <a:spcAft>
                <a:spcPts val="0"/>
              </a:spcAft>
              <a:buSzPts val="1600"/>
              <a:buChar char="▪"/>
            </a:pPr>
            <a:r>
              <a:rPr lang="en-US" sz="2000"/>
              <a:t>Assess adrenal gland function and stress response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9"/>
          <p:cNvSpPr txBox="1"/>
          <p:nvPr>
            <p:ph type="title"/>
          </p:nvPr>
        </p:nvSpPr>
        <p:spPr>
          <a:xfrm>
            <a:off x="376136" y="223363"/>
            <a:ext cx="9890608" cy="64048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Corbel"/>
              <a:buNone/>
            </a:pPr>
            <a:r>
              <a:rPr lang="en-US"/>
              <a:t>Blood Tests based on Category</a:t>
            </a:r>
            <a:endParaRPr/>
          </a:p>
        </p:txBody>
      </p:sp>
      <p:sp>
        <p:nvSpPr>
          <p:cNvPr id="121" name="Google Shape;121;p9"/>
          <p:cNvSpPr txBox="1"/>
          <p:nvPr>
            <p:ph idx="1" type="body"/>
          </p:nvPr>
        </p:nvSpPr>
        <p:spPr>
          <a:xfrm>
            <a:off x="376136" y="1197204"/>
            <a:ext cx="10973908" cy="5128182"/>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90000"/>
              </a:lnSpc>
              <a:spcBef>
                <a:spcPts val="0"/>
              </a:spcBef>
              <a:spcAft>
                <a:spcPts val="0"/>
              </a:spcAft>
              <a:buSzPts val="3520"/>
              <a:buNone/>
            </a:pPr>
            <a:r>
              <a:rPr b="1" lang="en-US" sz="3200"/>
              <a:t>Organ-Specific Tests</a:t>
            </a:r>
            <a:endParaRPr sz="3200"/>
          </a:p>
          <a:p>
            <a:pPr indent="-182880" lvl="0" marL="182880" rtl="0" algn="l">
              <a:lnSpc>
                <a:spcPct val="90000"/>
              </a:lnSpc>
              <a:spcBef>
                <a:spcPts val="1200"/>
              </a:spcBef>
              <a:spcAft>
                <a:spcPts val="0"/>
              </a:spcAft>
              <a:buSzPts val="2640"/>
              <a:buChar char="•"/>
            </a:pPr>
            <a:r>
              <a:rPr b="1" lang="en-US" sz="2400"/>
              <a:t>Kidney Function</a:t>
            </a:r>
            <a:endParaRPr/>
          </a:p>
          <a:p>
            <a:pPr indent="-182880" lvl="1" marL="685800" rtl="0" algn="l">
              <a:lnSpc>
                <a:spcPct val="90000"/>
              </a:lnSpc>
              <a:spcBef>
                <a:spcPts val="250"/>
              </a:spcBef>
              <a:spcAft>
                <a:spcPts val="0"/>
              </a:spcAft>
              <a:buSzPts val="1600"/>
              <a:buChar char="▪"/>
            </a:pPr>
            <a:r>
              <a:rPr lang="en-US" sz="2000"/>
              <a:t>Creatinine – A waste product, indicates kidney filtration</a:t>
            </a:r>
            <a:endParaRPr/>
          </a:p>
          <a:p>
            <a:pPr indent="-182880" lvl="1" marL="685800" rtl="0" algn="l">
              <a:lnSpc>
                <a:spcPct val="90000"/>
              </a:lnSpc>
              <a:spcBef>
                <a:spcPts val="500"/>
              </a:spcBef>
              <a:spcAft>
                <a:spcPts val="0"/>
              </a:spcAft>
              <a:buSzPts val="1600"/>
              <a:buChar char="▪"/>
            </a:pPr>
            <a:r>
              <a:rPr lang="en-US" sz="2000"/>
              <a:t>Blood Urea Nitrogen (BUN) – Another waste product, indicates kidney function and hydration</a:t>
            </a:r>
            <a:endParaRPr/>
          </a:p>
          <a:p>
            <a:pPr indent="-182880" lvl="0" marL="182880" rtl="0" algn="l">
              <a:lnSpc>
                <a:spcPct val="90000"/>
              </a:lnSpc>
              <a:spcBef>
                <a:spcPts val="1450"/>
              </a:spcBef>
              <a:spcAft>
                <a:spcPts val="0"/>
              </a:spcAft>
              <a:buSzPts val="2640"/>
              <a:buChar char="•"/>
            </a:pPr>
            <a:r>
              <a:rPr b="1" lang="en-US" sz="2400"/>
              <a:t>Liver Function Test (Liver Panel)</a:t>
            </a:r>
            <a:endParaRPr/>
          </a:p>
          <a:p>
            <a:pPr indent="-182880" lvl="1" marL="685800" rtl="0" algn="l">
              <a:lnSpc>
                <a:spcPct val="90000"/>
              </a:lnSpc>
              <a:spcBef>
                <a:spcPts val="250"/>
              </a:spcBef>
              <a:spcAft>
                <a:spcPts val="0"/>
              </a:spcAft>
              <a:buSzPts val="1600"/>
              <a:buChar char="▪"/>
            </a:pPr>
            <a:r>
              <a:rPr lang="en-US" sz="2000"/>
              <a:t>Alanine Aminotransferase (ALT)/Aspartate Aminotransferase (AST) – indicates liver cell damage. </a:t>
            </a:r>
            <a:endParaRPr/>
          </a:p>
          <a:p>
            <a:pPr indent="-182880" lvl="1" marL="685800" rtl="0" algn="l">
              <a:lnSpc>
                <a:spcPct val="90000"/>
              </a:lnSpc>
              <a:spcBef>
                <a:spcPts val="500"/>
              </a:spcBef>
              <a:spcAft>
                <a:spcPts val="0"/>
              </a:spcAft>
              <a:buSzPts val="1600"/>
              <a:buChar char="▪"/>
            </a:pPr>
            <a:r>
              <a:rPr lang="en-US" sz="2000"/>
              <a:t>Alkaline Phosphatase (ALP)/Gamma-Glutamyl Transferase (GGT) – indicates bile duct issues /liver cell damage</a:t>
            </a:r>
            <a:endParaRPr/>
          </a:p>
          <a:p>
            <a:pPr indent="-182880" lvl="0" marL="182880" rtl="0" algn="l">
              <a:lnSpc>
                <a:spcPct val="90000"/>
              </a:lnSpc>
              <a:spcBef>
                <a:spcPts val="1450"/>
              </a:spcBef>
              <a:spcAft>
                <a:spcPts val="0"/>
              </a:spcAft>
              <a:buSzPts val="2640"/>
              <a:buChar char="•"/>
            </a:pPr>
            <a:r>
              <a:rPr b="1" lang="en-US" sz="2400"/>
              <a:t>Cardiac/Heart</a:t>
            </a:r>
            <a:endParaRPr/>
          </a:p>
          <a:p>
            <a:pPr indent="-182880" lvl="1" marL="685800" rtl="0" algn="l">
              <a:lnSpc>
                <a:spcPct val="90000"/>
              </a:lnSpc>
              <a:spcBef>
                <a:spcPts val="250"/>
              </a:spcBef>
              <a:spcAft>
                <a:spcPts val="0"/>
              </a:spcAft>
              <a:buSzPts val="1600"/>
              <a:buChar char="▪"/>
            </a:pPr>
            <a:r>
              <a:rPr lang="en-US" sz="2000"/>
              <a:t>Troponin – Specific marker for heart muscle damage, used in suspected heart attacks</a:t>
            </a:r>
            <a:endParaRPr/>
          </a:p>
          <a:p>
            <a:pPr indent="-182880" lvl="1" marL="685800" rtl="0" algn="l">
              <a:lnSpc>
                <a:spcPct val="90000"/>
              </a:lnSpc>
              <a:spcBef>
                <a:spcPts val="500"/>
              </a:spcBef>
              <a:spcAft>
                <a:spcPts val="0"/>
              </a:spcAft>
              <a:buSzPts val="1600"/>
              <a:buChar char="▪"/>
            </a:pPr>
            <a:r>
              <a:rPr lang="en-US" sz="2000"/>
              <a:t>Brain Natriuretic Peptic (BNP) – Assesses heart failure</a:t>
            </a:r>
            <a:endParaRPr/>
          </a:p>
          <a:p>
            <a:pPr indent="-182880" lvl="0" marL="182880" rtl="0" algn="l">
              <a:lnSpc>
                <a:spcPct val="90000"/>
              </a:lnSpc>
              <a:spcBef>
                <a:spcPts val="1450"/>
              </a:spcBef>
              <a:spcAft>
                <a:spcPts val="0"/>
              </a:spcAft>
              <a:buSzPts val="2640"/>
              <a:buChar char="•"/>
            </a:pPr>
            <a:r>
              <a:rPr b="1" lang="en-US" sz="2400"/>
              <a:t>Pancreatic</a:t>
            </a:r>
            <a:endParaRPr/>
          </a:p>
          <a:p>
            <a:pPr indent="-182880" lvl="1" marL="685800" rtl="0" algn="l">
              <a:lnSpc>
                <a:spcPct val="90000"/>
              </a:lnSpc>
              <a:spcBef>
                <a:spcPts val="250"/>
              </a:spcBef>
              <a:spcAft>
                <a:spcPts val="0"/>
              </a:spcAft>
              <a:buSzPts val="1600"/>
              <a:buChar char="▪"/>
            </a:pPr>
            <a:r>
              <a:rPr lang="en-US" sz="2000"/>
              <a:t>Amylase / Lipase – enzymes used to diagnose pancreatitis</a:t>
            </a:r>
            <a:endParaRPr/>
          </a:p>
          <a:p>
            <a:pPr indent="-81280" lvl="1" marL="685800" rtl="0" algn="l">
              <a:lnSpc>
                <a:spcPct val="90000"/>
              </a:lnSpc>
              <a:spcBef>
                <a:spcPts val="500"/>
              </a:spcBef>
              <a:spcAft>
                <a:spcPts val="0"/>
              </a:spcAft>
              <a:buSzPts val="1600"/>
              <a:buNone/>
            </a:pPr>
            <a:r>
              <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FS">
  <a:themeElements>
    <a:clrScheme name="INFS">
      <a:dk1>
        <a:srgbClr val="000000"/>
      </a:dk1>
      <a:lt1>
        <a:srgbClr val="FFFFFF"/>
      </a:lt1>
      <a:dk2>
        <a:srgbClr val="545454"/>
      </a:dk2>
      <a:lt2>
        <a:srgbClr val="BFBFBF"/>
      </a:lt2>
      <a:accent1>
        <a:srgbClr val="46B9EB"/>
      </a:accent1>
      <a:accent2>
        <a:srgbClr val="A2A29D"/>
      </a:accent2>
      <a:accent3>
        <a:srgbClr val="D5D5CE"/>
      </a:accent3>
      <a:accent4>
        <a:srgbClr val="1E2433"/>
      </a:accent4>
      <a:accent5>
        <a:srgbClr val="358DB6"/>
      </a:accent5>
      <a:accent6>
        <a:srgbClr val="0ACBFF"/>
      </a:accent6>
      <a:hlink>
        <a:srgbClr val="2668DA"/>
      </a:hlink>
      <a:folHlink>
        <a:srgbClr val="75B3B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2025-06-16T14:08:44Z</dcterms:created>
  <dc:creator>Praveena Kuchipudi</dc:creator>
</cp:coreProperties>
</file>